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96" r:id="rId5"/>
    <p:sldId id="279" r:id="rId6"/>
    <p:sldId id="289" r:id="rId7"/>
    <p:sldId id="290" r:id="rId8"/>
    <p:sldId id="271" r:id="rId9"/>
    <p:sldId id="276" r:id="rId10"/>
    <p:sldId id="274" r:id="rId11"/>
    <p:sldId id="275" r:id="rId12"/>
    <p:sldId id="277" r:id="rId13"/>
    <p:sldId id="291" r:id="rId14"/>
    <p:sldId id="292" r:id="rId15"/>
    <p:sldId id="282" r:id="rId16"/>
    <p:sldId id="283" r:id="rId17"/>
    <p:sldId id="285" r:id="rId18"/>
    <p:sldId id="295" r:id="rId19"/>
    <p:sldId id="284" r:id="rId20"/>
    <p:sldId id="273" r:id="rId21"/>
    <p:sldId id="267" r:id="rId22"/>
    <p:sldId id="268" r:id="rId23"/>
    <p:sldId id="265" r:id="rId24"/>
  </p:sldIdLst>
  <p:sldSz cx="12192000" cy="6858000"/>
  <p:notesSz cx="6858000" cy="9144000"/>
  <p:embeddedFontLst>
    <p:embeddedFont>
      <p:font typeface="Bodoni MT Black" panose="02070A03080606020203" pitchFamily="18" charset="0"/>
      <p:bold r:id="rId25"/>
      <p:boldItalic r:id="rId26"/>
    </p:embeddedFont>
    <p:embeddedFont>
      <p:font typeface="Vivaldi" panose="03020602050506090804" pitchFamily="66" charset="0"/>
      <p:italic r:id="rId27"/>
    </p:embeddedFont>
    <p:embeddedFont>
      <p:font typeface="나눔고딕 ExtraBold" panose="020D0904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949"/>
    <a:srgbClr val="FFCC00"/>
    <a:srgbClr val="BADCF8"/>
    <a:srgbClr val="FFFFFF"/>
    <a:srgbClr val="88C2E5"/>
    <a:srgbClr val="B6E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2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C298-C3CF-953D-C7E6-62CF0A8CD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E44482-69F7-A038-FE8C-A675572F5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21507-48BF-E08A-BDE9-6A09DFB0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E0A93-CC34-A4DB-2726-BAD55CE1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689B0-9486-DD99-BBD8-B28B3C85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79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1D2A6-3845-BAE9-509A-25FBD0C5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466E6-F212-3DD5-D19F-3F319ADD1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15198-DCE8-C8C9-C6F0-15DDF8B7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1159C-1263-76D5-A95E-2BC725E1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6F12D-8AB9-945B-F643-18A085A2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7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56C72B-9E2C-DE12-A3FF-167772920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77317-38C8-D201-6BAA-EF0939AA9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50F22-35A0-219E-92F7-119C5079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7F626-83F8-4954-1194-11B31170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9D691-3E4C-FD7C-1AFC-5B3E83CC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22C4-A6C1-6DDF-B087-424B0B0F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95552-1ED0-3E0F-72F4-DEC504042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924CE-CE2B-D99B-7F7D-4EBE57AF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4329B-1677-B622-51F3-2A4942EC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16893-9800-E26D-9583-511927E3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6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8ADDE-7819-0600-F865-A021A31D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A7DBD5-B7BD-9176-D647-5C851DA26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856EA-2A8B-1D81-D33D-5BED1109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6E45C-0C37-F9EF-BA99-F15D857B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EB206-6781-1F7C-A366-A1E8BF53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1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A2EF3-5CE3-738B-6F67-4A2F6287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A443D-EF61-42CE-1F85-F64BE7C02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A332BA-81EF-A140-FF5C-78FEE3FAE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B42B27-7984-ECB6-C6D4-9E58E4E3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87AC5-497A-C8EC-9D1A-93E3EC93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FFBFA-1413-2FCE-4CA0-21AC138F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2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08511-007E-45BE-44FC-B3B1874A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9ED1DC-424B-24AA-4204-FCE050104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BA9445-CDCA-046D-9C74-9FFC84327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7447B6-B14F-A3A5-7AB2-34A88BBC3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B461E2-5FDC-02A4-1262-778DDE303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FA28BA-BFB5-F94B-2F88-9A0C84C8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143DBE-692D-F24D-175E-22F45AA57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574583-CBEF-C2DC-A09E-5BED71AF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9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2F7AF-3DD8-9446-B00A-DA2E5FE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13D8DA-04EA-8411-8A08-110DC89F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08DA6-EBFC-162A-D346-343BF037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042D1E-F75A-8AFC-E174-96353F7D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0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04C03F-D29C-D681-F5F7-104F07A2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C8735F-BFC6-F2D0-FC0A-FCC6A00B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C27878-BCB8-09B9-142C-C15C51BE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7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2407A-E769-C8C6-9561-214E57DD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D6A359-70AB-4243-70B3-8E50EEF7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79F59C-AD63-CC7D-48FD-B4900B92A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969F4-7250-CE1C-F887-50D07AE6B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ED0231-815B-3875-BFB8-C7E7230D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09FB96-6ABE-921F-40E9-0ED33A77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86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355C7-4EB9-E30B-5CD4-ED4592B2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C52CD9-F80E-3C19-5A4E-29E70D97C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11D995-A393-5440-C1B6-7301204AA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CE00B8-BFA7-8F64-82EC-1D91B1CC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52BDD1-7E49-2A07-BA4D-54AB1E07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767507-604B-E80E-4D54-97B6E3D0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7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04545D-0824-D3CB-4626-E48905D3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18AC4-1B11-12F6-E1E6-925BB3C6C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CCE32-CFE8-2D65-5BE1-53445DF5E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0044-7A50-4061-807B-47F5F3184C7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988A8-626D-F8B4-802D-1856D8E36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56DAC-1B64-2252-AAE2-DF7EB7462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5E678-CF63-42D1-A383-738C632C6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4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량, 육상 차량, 건물, 자동차이(가) 표시된 사진&#10;&#10;자동 생성된 설명">
            <a:extLst>
              <a:ext uri="{FF2B5EF4-FFF2-40B4-BE49-F238E27FC236}">
                <a16:creationId xmlns:a16="http://schemas.microsoft.com/office/drawing/2014/main" id="{9495D2A6-EFFA-7CB5-8736-2FEC2B70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1208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149C59-29C9-E717-258A-0D27D477265B}"/>
              </a:ext>
            </a:extLst>
          </p:cNvPr>
          <p:cNvSpPr/>
          <p:nvPr/>
        </p:nvSpPr>
        <p:spPr>
          <a:xfrm>
            <a:off x="0" y="6120882"/>
            <a:ext cx="12192000" cy="737118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 </a:t>
            </a:r>
            <a:r>
              <a:rPr lang="en-US" altLang="ko-KR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 세종시 빅데이터</a:t>
            </a:r>
            <a:r>
              <a:rPr lang="en-US" altLang="ko-KR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아이디어 공모전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29289D-2880-3B51-8609-F8F46EF26624}"/>
              </a:ext>
            </a:extLst>
          </p:cNvPr>
          <p:cNvSpPr/>
          <p:nvPr/>
        </p:nvSpPr>
        <p:spPr>
          <a:xfrm>
            <a:off x="10930115" y="5831495"/>
            <a:ext cx="1217000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050" dirty="0">
                <a:ln w="0"/>
                <a:solidFill>
                  <a:schemeClr val="bg1"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by </a:t>
            </a:r>
            <a:r>
              <a:rPr lang="en-US" altLang="ko-KR" sz="1050" dirty="0" err="1">
                <a:ln w="0"/>
                <a:solidFill>
                  <a:schemeClr val="bg1"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freepik</a:t>
            </a:r>
            <a:endParaRPr lang="en-US" altLang="ko-KR" sz="1050" b="0" cap="none" spc="0" dirty="0">
              <a:ln w="0"/>
              <a:solidFill>
                <a:schemeClr val="bg1">
                  <a:alpha val="7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73B4DC-1014-4DF2-F658-9E97AD70F00A}"/>
              </a:ext>
            </a:extLst>
          </p:cNvPr>
          <p:cNvSpPr/>
          <p:nvPr/>
        </p:nvSpPr>
        <p:spPr>
          <a:xfrm>
            <a:off x="1847439" y="1737002"/>
            <a:ext cx="911659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200" spc="3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42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</a:t>
            </a:r>
            <a:r>
              <a:rPr lang="en-US" altLang="ko-KR" sz="42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2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 정책 활성화와</a:t>
            </a:r>
            <a:endParaRPr lang="en-US" altLang="ko-KR" sz="4200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200" b="0" cap="none" spc="3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4200" b="0" cap="none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200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인프라 </a:t>
            </a:r>
            <a:r>
              <a:rPr lang="ko-KR" altLang="en-US" sz="4200" b="0" cap="none" spc="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선정</a:t>
            </a:r>
            <a:endParaRPr lang="en-US" altLang="ko-KR" sz="4200" b="0" cap="none" spc="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529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91038" y="1223757"/>
            <a:ext cx="12009924" cy="54621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6" y="956875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전체인구에 영향을 주는 요인 파악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4495727-104E-44DB-7CDD-4C3EE54B09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4" y="1808483"/>
            <a:ext cx="4937421" cy="240955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1C0481B-55C5-1537-78E6-B227E31108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59" y="3154836"/>
            <a:ext cx="4035051" cy="247940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십자형 11">
            <a:extLst>
              <a:ext uri="{FF2B5EF4-FFF2-40B4-BE49-F238E27FC236}">
                <a16:creationId xmlns:a16="http://schemas.microsoft.com/office/drawing/2014/main" id="{1360F886-FF84-BE16-E40E-3314AC4ECF44}"/>
              </a:ext>
            </a:extLst>
          </p:cNvPr>
          <p:cNvSpPr/>
          <p:nvPr/>
        </p:nvSpPr>
        <p:spPr>
          <a:xfrm>
            <a:off x="624606" y="4557245"/>
            <a:ext cx="845581" cy="845581"/>
          </a:xfrm>
          <a:prstGeom prst="plus">
            <a:avLst>
              <a:gd name="adj" fmla="val 384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10A36F-946E-BEA3-2256-F492DCC0159B}"/>
              </a:ext>
            </a:extLst>
          </p:cNvPr>
          <p:cNvSpPr/>
          <p:nvPr/>
        </p:nvSpPr>
        <p:spPr>
          <a:xfrm>
            <a:off x="166224" y="5738601"/>
            <a:ext cx="65469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 인구현황 데이터에 세종시 통계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DB,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시설관리공단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/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공공데이터 포털 데이터를 통합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다중회귀분석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위한 데이터 생성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래픽 14" descr="조금 굽은 화살표 단색으로 채워진">
            <a:extLst>
              <a:ext uri="{FF2B5EF4-FFF2-40B4-BE49-F238E27FC236}">
                <a16:creationId xmlns:a16="http://schemas.microsoft.com/office/drawing/2014/main" id="{CF58E576-ED1C-C5DF-C751-573625B32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3206" y="3851787"/>
            <a:ext cx="732503" cy="73250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3094C91-8D41-0797-DD02-70EFCC5FB828}"/>
              </a:ext>
            </a:extLst>
          </p:cNvPr>
          <p:cNvGrpSpPr/>
          <p:nvPr/>
        </p:nvGrpSpPr>
        <p:grpSpPr>
          <a:xfrm rot="10800000" flipV="1">
            <a:off x="7839074" y="1665915"/>
            <a:ext cx="3760805" cy="880794"/>
            <a:chOff x="487680" y="365760"/>
            <a:chExt cx="11084560" cy="2082800"/>
          </a:xfrm>
          <a:solidFill>
            <a:schemeClr val="bg1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3144AA-4ECD-C955-4942-884343105754}"/>
                </a:ext>
              </a:extLst>
            </p:cNvPr>
            <p:cNvSpPr/>
            <p:nvPr/>
          </p:nvSpPr>
          <p:spPr>
            <a:xfrm>
              <a:off x="487680" y="365760"/>
              <a:ext cx="11084560" cy="2082800"/>
            </a:xfrm>
            <a:prstGeom prst="rect">
              <a:avLst/>
            </a:prstGeom>
            <a:grp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E2770A-19D8-BD1C-0205-4FB108AEEE79}"/>
                </a:ext>
              </a:extLst>
            </p:cNvPr>
            <p:cNvSpPr/>
            <p:nvPr/>
          </p:nvSpPr>
          <p:spPr>
            <a:xfrm>
              <a:off x="604520" y="477520"/>
              <a:ext cx="10850880" cy="1859280"/>
            </a:xfrm>
            <a:prstGeom prst="rect">
              <a:avLst/>
            </a:prstGeom>
            <a:grpFill/>
            <a:ln w="952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자동차 등록대수가 많을 수록 전체 인구에</a:t>
              </a:r>
              <a:endPara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영향을 줄 것</a:t>
              </a:r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이라는 가설을 세우고</a:t>
              </a:r>
              <a:endParaRPr lang="en-US" altLang="ko-KR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전처리를 진행</a:t>
              </a:r>
              <a:endPara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1166D8D-08F2-0FB6-ADFB-65AB931A4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03974"/>
              </p:ext>
            </p:extLst>
          </p:nvPr>
        </p:nvGraphicFramePr>
        <p:xfrm>
          <a:off x="6947296" y="2703043"/>
          <a:ext cx="5078480" cy="29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48">
                  <a:extLst>
                    <a:ext uri="{9D8B030D-6E8A-4147-A177-3AD203B41FA5}">
                      <a16:colId xmlns:a16="http://schemas.microsoft.com/office/drawing/2014/main" val="1824322932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3313171690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961502523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741506298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88538829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2072353433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3974785352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3778771263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96305997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1112970849"/>
                    </a:ext>
                  </a:extLst>
                </a:gridCol>
              </a:tblGrid>
              <a:tr h="657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행정구별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공영주차장주차면수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행정구별</a:t>
                      </a:r>
                      <a:endParaRPr lang="en-US" altLang="ko-KR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행정구별</a:t>
                      </a:r>
                      <a:endParaRPr lang="en-US" altLang="ko-KR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사업체수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행정구별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자동차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</a:t>
                      </a:r>
                      <a:endParaRPr lang="en-US" altLang="ko-KR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</a:t>
                      </a:r>
                      <a:endParaRPr lang="en-US" altLang="ko-KR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녹지</a:t>
                      </a:r>
                      <a:endParaRPr lang="en-US" altLang="ko-KR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인구수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대비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도시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65034"/>
                  </a:ext>
                </a:extLst>
              </a:tr>
              <a:tr h="568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조치원읍</a:t>
                      </a:r>
                      <a:endParaRPr lang="en-US" altLang="ko-KR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5141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21246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43,324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888016"/>
                  </a:ext>
                </a:extLst>
              </a:tr>
              <a:tr h="568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연기면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437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1677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2,628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134064"/>
                  </a:ext>
                </a:extLst>
              </a:tr>
              <a:tr h="568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71632"/>
                  </a:ext>
                </a:extLst>
              </a:tr>
              <a:tr h="568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다정동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12435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28,654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5472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C01AFE-CE61-D827-0B5A-93A455C6D223}"/>
              </a:ext>
            </a:extLst>
          </p:cNvPr>
          <p:cNvSpPr/>
          <p:nvPr/>
        </p:nvSpPr>
        <p:spPr>
          <a:xfrm>
            <a:off x="8526541" y="5908483"/>
            <a:ext cx="2538626" cy="41058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개의 </a:t>
            </a: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</a:t>
            </a:r>
            <a:r>
              <a:rPr lang="ko-KR" altLang="en-US" sz="10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들이 </a:t>
            </a: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ko-KR" altLang="en-US" sz="10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endParaRPr lang="en-US" altLang="ko-KR" sz="1000" b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미치는 영향을 추정할 수 있는 통계 기법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70F3A5-5C99-EB74-ED6C-334310209517}"/>
              </a:ext>
            </a:extLst>
          </p:cNvPr>
          <p:cNvSpPr/>
          <p:nvPr/>
        </p:nvSpPr>
        <p:spPr>
          <a:xfrm>
            <a:off x="7088357" y="5977142"/>
            <a:ext cx="1366851" cy="273262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다중회귀분석이란</a:t>
            </a:r>
            <a:r>
              <a:rPr lang="en-US" altLang="ko-KR" sz="1100" dirty="0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1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6F034-A64D-DD04-36BF-7786ACB27F0D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28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248697"/>
            <a:ext cx="11877368" cy="55108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956140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전체인구에 영향을 주는 요인 파악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B48E53-0AFE-B3E6-EA6D-08681DD180A2}"/>
              </a:ext>
            </a:extLst>
          </p:cNvPr>
          <p:cNvGrpSpPr/>
          <p:nvPr/>
        </p:nvGrpSpPr>
        <p:grpSpPr>
          <a:xfrm>
            <a:off x="8318091" y="1506745"/>
            <a:ext cx="3549878" cy="5089645"/>
            <a:chOff x="285750" y="1042987"/>
            <a:chExt cx="5505450" cy="248681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8B8D9A-19D1-0BC2-1125-447461D35E2B}"/>
                </a:ext>
              </a:extLst>
            </p:cNvPr>
            <p:cNvSpPr/>
            <p:nvPr/>
          </p:nvSpPr>
          <p:spPr>
            <a:xfrm>
              <a:off x="285750" y="1323976"/>
              <a:ext cx="5505450" cy="2205822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인구에 영향을 주는 가장 큰 요인은</a:t>
              </a:r>
              <a:r>
                <a:rPr lang="ko-KR" altLang="en-US" sz="1200" b="0" cap="none" spc="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12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행정구별 자동차 등록 현황</a:t>
              </a:r>
              <a:r>
                <a:rPr lang="en-US" altLang="ko-KR" sz="12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</a:t>
              </a: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로 확인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자동차 등록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현황의 경우 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VIF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2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다중공선성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크게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나왔으나 인구대비 자동차 등록 수는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강한 상관 관계를 가지므로 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당연한 결과라고 판단하였음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 증가와 차량 등록 사이에서 비례관계가 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확인된 만큼 인구가 증가함에 따라 자가용 수요가 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늘어날 것이라고 판단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이에 따라 교통 체증도 심화될 가능성이 존재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문제를 해결하기 위해서는 대중교통을 포함한 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차량 공유 서비스를 활성화해 교통체증을 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줄일 필요가 있음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3AD4811-4BE6-06D9-902E-590650A584A5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다중회귀분석 결과</a:t>
              </a:r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89F8647-B52A-8078-EAF7-A1989FAFC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6768"/>
              </p:ext>
            </p:extLst>
          </p:nvPr>
        </p:nvGraphicFramePr>
        <p:xfrm>
          <a:off x="233089" y="1693369"/>
          <a:ext cx="7925723" cy="2904882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868811">
                  <a:extLst>
                    <a:ext uri="{9D8B030D-6E8A-4147-A177-3AD203B41FA5}">
                      <a16:colId xmlns:a16="http://schemas.microsoft.com/office/drawing/2014/main" val="641282003"/>
                    </a:ext>
                  </a:extLst>
                </a:gridCol>
                <a:gridCol w="1654383">
                  <a:extLst>
                    <a:ext uri="{9D8B030D-6E8A-4147-A177-3AD203B41FA5}">
                      <a16:colId xmlns:a16="http://schemas.microsoft.com/office/drawing/2014/main" val="3217494762"/>
                    </a:ext>
                  </a:extLst>
                </a:gridCol>
                <a:gridCol w="715334">
                  <a:extLst>
                    <a:ext uri="{9D8B030D-6E8A-4147-A177-3AD203B41FA5}">
                      <a16:colId xmlns:a16="http://schemas.microsoft.com/office/drawing/2014/main" val="1564580716"/>
                    </a:ext>
                  </a:extLst>
                </a:gridCol>
                <a:gridCol w="809074">
                  <a:extLst>
                    <a:ext uri="{9D8B030D-6E8A-4147-A177-3AD203B41FA5}">
                      <a16:colId xmlns:a16="http://schemas.microsoft.com/office/drawing/2014/main" val="3662752583"/>
                    </a:ext>
                  </a:extLst>
                </a:gridCol>
                <a:gridCol w="1004778">
                  <a:extLst>
                    <a:ext uri="{9D8B030D-6E8A-4147-A177-3AD203B41FA5}">
                      <a16:colId xmlns:a16="http://schemas.microsoft.com/office/drawing/2014/main" val="3147161821"/>
                    </a:ext>
                  </a:extLst>
                </a:gridCol>
                <a:gridCol w="776183">
                  <a:extLst>
                    <a:ext uri="{9D8B030D-6E8A-4147-A177-3AD203B41FA5}">
                      <a16:colId xmlns:a16="http://schemas.microsoft.com/office/drawing/2014/main" val="3946890986"/>
                    </a:ext>
                  </a:extLst>
                </a:gridCol>
                <a:gridCol w="868811">
                  <a:extLst>
                    <a:ext uri="{9D8B030D-6E8A-4147-A177-3AD203B41FA5}">
                      <a16:colId xmlns:a16="http://schemas.microsoft.com/office/drawing/2014/main" val="3390457088"/>
                    </a:ext>
                  </a:extLst>
                </a:gridCol>
                <a:gridCol w="1228349">
                  <a:extLst>
                    <a:ext uri="{9D8B030D-6E8A-4147-A177-3AD203B41FA5}">
                      <a16:colId xmlns:a16="http://schemas.microsoft.com/office/drawing/2014/main" val="2603135247"/>
                    </a:ext>
                  </a:extLst>
                </a:gridCol>
              </a:tblGrid>
              <a:tr h="29044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27" marR="94727" marT="47364" marB="47364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27" marR="94727" marT="47364" marB="47364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27" marR="94727" marT="47364" marB="47364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 계수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602" marR="89602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27" marR="94727" marT="47364" marB="47364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27" marR="94727" marT="47364" marB="47364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602" marR="89602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326730"/>
                  </a:ext>
                </a:extLst>
              </a:tr>
              <a:tr h="1763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602" marR="89602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602" marR="89602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β</a:t>
                      </a: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602" marR="89602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602" marR="89602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416125"/>
                  </a:ext>
                </a:extLst>
              </a:tr>
              <a:tr h="254037">
                <a:tc rowSpan="8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전체인구</a:t>
                      </a:r>
                    </a:p>
                  </a:txBody>
                  <a:tcPr marL="94727" marR="94727" marT="47364" marB="47364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행정구별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공영주차장</a:t>
                      </a:r>
                      <a:endParaRPr lang="en-US" alt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주차면수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-0.0583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-0.058315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-1.409*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0.179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20.106984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950369"/>
                  </a:ext>
                </a:extLst>
              </a:tr>
              <a:tr h="25403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전체인구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27" marR="94727" marT="47364" marB="47364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행정구역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공영주차장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유무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0.0952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0.095204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2.319*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0.035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16.026517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595851"/>
                  </a:ext>
                </a:extLst>
              </a:tr>
              <a:tr h="2449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행정구별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공원수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-0.0030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0.028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-0.002968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-0.107*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0.916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10.329275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738985"/>
                  </a:ext>
                </a:extLst>
              </a:tr>
              <a:tr h="239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행정구별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b="1" kern="1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사업체수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-0.0409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0.027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-0.040865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-1.515*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0.150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4.206592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3851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행정구별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자동차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등록현황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0.9342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0.934239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22.608*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240.083368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20851"/>
                  </a:ext>
                </a:extLst>
              </a:tr>
              <a:tr h="24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세대당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000" b="1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인구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0.0686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0.032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0.068608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2.164*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0.047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6.849611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916869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장애인시설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0.0097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0.029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0.009748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0.337*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0.740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8.755478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352933"/>
                  </a:ext>
                </a:extLst>
              </a:tr>
              <a:tr h="255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10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Times New Roman" panose="02020603050405020304" pitchFamily="18" charset="0"/>
                        </a:rPr>
                        <a:t>체육시설수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0.0186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0.045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0.018578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0.412*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0.686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39.865037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761573"/>
                  </a:ext>
                </a:extLst>
              </a:tr>
              <a:tr h="291557">
                <a:tc gridSpan="8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𝑅(0.993), 𝑅^2(0.990), 𝐹(285.2),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 (*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은 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0.05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미만을 의미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4727" marR="94727" marT="47364" marB="47364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2466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6250A0-F9A1-2CD3-11A1-3985C5C2190F}"/>
              </a:ext>
            </a:extLst>
          </p:cNvPr>
          <p:cNvSpPr/>
          <p:nvPr/>
        </p:nvSpPr>
        <p:spPr>
          <a:xfrm>
            <a:off x="4571567" y="1308361"/>
            <a:ext cx="3490885" cy="332276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분석을 통해 차원축소 진행 후 분석 진행</a:t>
            </a:r>
          </a:p>
        </p:txBody>
      </p:sp>
      <p:pic>
        <p:nvPicPr>
          <p:cNvPr id="11" name="그림 10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AF162438-FE22-3B43-3A79-4A8DB5C2C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3" y="4650983"/>
            <a:ext cx="7002093" cy="2015287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8CFD46-ABA2-277B-9B11-7A59E1F957FE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75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166485"/>
            <a:ext cx="11877368" cy="55930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9752E11-4BD3-1BF2-EC90-E40435239622}"/>
              </a:ext>
            </a:extLst>
          </p:cNvPr>
          <p:cNvGrpSpPr/>
          <p:nvPr/>
        </p:nvGrpSpPr>
        <p:grpSpPr>
          <a:xfrm>
            <a:off x="6429465" y="4939653"/>
            <a:ext cx="5605218" cy="1819853"/>
            <a:chOff x="285750" y="748927"/>
            <a:chExt cx="5505450" cy="23657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F678B6-E60C-7675-00D9-D5197E2E05EE}"/>
                </a:ext>
              </a:extLst>
            </p:cNvPr>
            <p:cNvSpPr/>
            <p:nvPr/>
          </p:nvSpPr>
          <p:spPr>
            <a:xfrm>
              <a:off x="285750" y="1025106"/>
              <a:ext cx="5505450" cy="20895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예측 값을 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년으로 설정 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한 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분석 결과</a:t>
              </a:r>
              <a:r>
                <a:rPr lang="en-US" altLang="ko-KR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친환경차량의 수는 점진적으로 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늘어날 것이라는 결과를 도출할 수 있었으며  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분기별 평균 </a:t>
              </a:r>
              <a:r>
                <a:rPr lang="en-US" altLang="ko-KR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10%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 꾸준히 상승함을 확인</a:t>
              </a:r>
              <a:r>
                <a:rPr lang="en-US" altLang="ko-KR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대중교통 이용률 또한 늘어나는 추세인 만큼 개인 차량과 대중교통의 수요가 </a:t>
              </a:r>
              <a:endPara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증가할 것이라고 판단</a:t>
              </a:r>
              <a:r>
                <a:rPr lang="en-US" altLang="ko-KR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27A4D73-69DF-9A22-AFE4-C3ECABA6E5B0}"/>
                </a:ext>
              </a:extLst>
            </p:cNvPr>
            <p:cNvSpPr/>
            <p:nvPr/>
          </p:nvSpPr>
          <p:spPr>
            <a:xfrm>
              <a:off x="1119186" y="748927"/>
              <a:ext cx="3838575" cy="488476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시각화 결과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A788E6-37BC-B591-3128-C348EEA796B1}"/>
              </a:ext>
            </a:extLst>
          </p:cNvPr>
          <p:cNvSpPr/>
          <p:nvPr/>
        </p:nvSpPr>
        <p:spPr>
          <a:xfrm>
            <a:off x="343660" y="935758"/>
            <a:ext cx="4641295" cy="380624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 차량 및 대중교통 이용률 예측</a:t>
            </a:r>
          </a:p>
        </p:txBody>
      </p:sp>
      <p:pic>
        <p:nvPicPr>
          <p:cNvPr id="15" name="그림 14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C0309B33-F11E-8AA7-14F5-09D72E01E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65" y="1372239"/>
            <a:ext cx="5418875" cy="3417884"/>
          </a:xfrm>
          <a:prstGeom prst="rect">
            <a:avLst/>
          </a:prstGeom>
          <a:ln w="3810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F56160-15DE-6B90-ABC1-1CCF7B7B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1" y="1391169"/>
            <a:ext cx="5927405" cy="2250286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pic>
        <p:nvPicPr>
          <p:cNvPr id="14" name="그림 13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009D473C-B38D-E823-E175-731F70A60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0" y="4265003"/>
            <a:ext cx="5927405" cy="2386737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85A12EE-B3D4-2FE8-F4CF-3506C621C3B8}"/>
              </a:ext>
            </a:extLst>
          </p:cNvPr>
          <p:cNvSpPr/>
          <p:nvPr/>
        </p:nvSpPr>
        <p:spPr>
          <a:xfrm>
            <a:off x="2422870" y="1399628"/>
            <a:ext cx="1741039" cy="455269"/>
          </a:xfrm>
          <a:prstGeom prst="round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2013~2023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 친환경차 총합 현황 및 예측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2052B04-0E2C-F1AB-22E2-02ACF21F2FEE}"/>
              </a:ext>
            </a:extLst>
          </p:cNvPr>
          <p:cNvSpPr/>
          <p:nvPr/>
        </p:nvSpPr>
        <p:spPr>
          <a:xfrm>
            <a:off x="2422871" y="4306033"/>
            <a:ext cx="1741039" cy="455269"/>
          </a:xfrm>
          <a:prstGeom prst="round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 대중교통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</a:p>
          <a:p>
            <a:pPr algn="ctr"/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 현황 및 예측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250B04C-E366-5402-04D9-76D2C6BDC3A9}"/>
              </a:ext>
            </a:extLst>
          </p:cNvPr>
          <p:cNvCxnSpPr/>
          <p:nvPr/>
        </p:nvCxnSpPr>
        <p:spPr>
          <a:xfrm>
            <a:off x="343660" y="3962995"/>
            <a:ext cx="5830998" cy="0"/>
          </a:xfrm>
          <a:prstGeom prst="line">
            <a:avLst/>
          </a:prstGeom>
          <a:ln w="254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AAC49-3DA8-856E-C8BF-80F47B2420A4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82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304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4200537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 마일리지 실적 분석 </a:t>
            </a:r>
          </a:p>
        </p:txBody>
      </p:sp>
      <p:pic>
        <p:nvPicPr>
          <p:cNvPr id="6" name="그래픽 5" descr="조금 굽은 화살표 단색으로 채워진">
            <a:extLst>
              <a:ext uri="{FF2B5EF4-FFF2-40B4-BE49-F238E27FC236}">
                <a16:creationId xmlns:a16="http://schemas.microsoft.com/office/drawing/2014/main" id="{AC9F7301-1146-61DE-6EC9-EEDD08D042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571" y="3563426"/>
            <a:ext cx="744628" cy="7446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3" y="2190211"/>
            <a:ext cx="4397831" cy="3080996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ABD3A5-2718-F6CC-E6BE-E3C01620F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88" y="2187667"/>
            <a:ext cx="6016939" cy="2744003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8C5377-668E-5D05-AA25-694338728B48}"/>
              </a:ext>
            </a:extLst>
          </p:cNvPr>
          <p:cNvSpPr/>
          <p:nvPr/>
        </p:nvSpPr>
        <p:spPr>
          <a:xfrm rot="10800000" flipV="1">
            <a:off x="6158217" y="5348532"/>
            <a:ext cx="5019857" cy="973152"/>
          </a:xfrm>
          <a:prstGeom prst="rect">
            <a:avLst/>
          </a:prstGeom>
          <a:solidFill>
            <a:schemeClr val="bg1"/>
          </a:solidFill>
          <a:ln w="952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 마일리지 실행 이후 시간이 지남에 따라</a:t>
            </a:r>
          </a:p>
          <a:p>
            <a:pPr algn="ctr"/>
            <a:r>
              <a: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서울시의 온실가스 및 차량 주행 거리가 감소함을 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989F4B-DEAB-5661-A8A6-6433E73C725A}"/>
              </a:ext>
            </a:extLst>
          </p:cNvPr>
          <p:cNvSpPr/>
          <p:nvPr/>
        </p:nvSpPr>
        <p:spPr>
          <a:xfrm>
            <a:off x="307285" y="5576773"/>
            <a:ext cx="42352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FFCC00"/>
                </a:highligh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에코 마일리지의 효과를 파악</a:t>
            </a:r>
            <a:r>
              <a:rPr kumimoji="0" lang="ko-KR" altLang="en-US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하기 위해 서울시</a:t>
            </a:r>
            <a:endParaRPr kumimoji="0" lang="en-US" altLang="ko-KR" sz="1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열린 데이터 광장의 관련 데이터를 시각화</a:t>
            </a:r>
            <a:endParaRPr kumimoji="0" lang="en-US" altLang="ko-KR" sz="1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76419E-72A5-EECD-E58E-DA2689DF0C40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12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455174"/>
            <a:ext cx="11727400" cy="50341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6" y="1081376"/>
            <a:ext cx="4334631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TensorFlow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701E7-4492-8750-E5F0-C402FEE1E931}"/>
              </a:ext>
            </a:extLst>
          </p:cNvPr>
          <p:cNvGrpSpPr/>
          <p:nvPr/>
        </p:nvGrpSpPr>
        <p:grpSpPr>
          <a:xfrm>
            <a:off x="6575466" y="2355502"/>
            <a:ext cx="5151797" cy="3047323"/>
            <a:chOff x="606171" y="1013233"/>
            <a:chExt cx="5505450" cy="218649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57BAE5-A617-85B9-B510-4604E4805BB2}"/>
                </a:ext>
              </a:extLst>
            </p:cNvPr>
            <p:cNvSpPr/>
            <p:nvPr/>
          </p:nvSpPr>
          <p:spPr>
            <a:xfrm>
              <a:off x="606171" y="1409032"/>
              <a:ext cx="5505450" cy="1790699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모델을 개발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학습시켜</a:t>
              </a:r>
              <a:r>
                <a:rPr lang="en-US" altLang="ko-KR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검증데이터를 확인</a:t>
              </a:r>
              <a:endParaRPr lang="en-US" altLang="ko-KR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모델 학습 후 수치를 확인한 결과</a:t>
              </a:r>
              <a:r>
                <a:rPr lang="en-US" altLang="ko-KR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반복 </a:t>
              </a:r>
              <a:r>
                <a:rPr lang="ko-KR" altLang="en-US" sz="12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회차가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지날수록 모델의 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손실률과 오차가 낮아짐을 확인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비교적 정확한 결과가 도출된다고 예상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이에 충분한 인구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시설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 데이터를 활용해 클러스터링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기술을 활용한다면 신뢰성 있는 모델을 생성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입지를 선정할 수 있다고 </a:t>
              </a:r>
              <a:r>
                <a:rPr lang="ko-KR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판단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95FF7D-6827-152A-D7A2-3015B9DC2440}"/>
                </a:ext>
              </a:extLst>
            </p:cNvPr>
            <p:cNvSpPr/>
            <p:nvPr/>
          </p:nvSpPr>
          <p:spPr>
            <a:xfrm>
              <a:off x="1399784" y="1013233"/>
              <a:ext cx="3838575" cy="4884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검증 결과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93A27B4-5EF8-1223-CC2F-2835EE25A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4" y="1697578"/>
            <a:ext cx="6101131" cy="2342427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94DA86-723F-B542-49AD-3EDC38DAF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3" y="4282409"/>
            <a:ext cx="6101131" cy="2004049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E2433C-3B32-139B-9831-38EAF4E4BF36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67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5" y="1386348"/>
            <a:ext cx="11838039" cy="53037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QGIS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입지선정 및 제안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5C3C2C-D446-CACE-76A4-6A576CF2BDD8}"/>
              </a:ext>
            </a:extLst>
          </p:cNvPr>
          <p:cNvGrpSpPr/>
          <p:nvPr/>
        </p:nvGrpSpPr>
        <p:grpSpPr>
          <a:xfrm>
            <a:off x="7836310" y="1486798"/>
            <a:ext cx="4048406" cy="2303964"/>
            <a:chOff x="606171" y="972030"/>
            <a:chExt cx="5505450" cy="222770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01AFCA-EC57-7CFC-BE1A-FFE1577BF73B}"/>
                </a:ext>
              </a:extLst>
            </p:cNvPr>
            <p:cNvSpPr/>
            <p:nvPr/>
          </p:nvSpPr>
          <p:spPr>
            <a:xfrm>
              <a:off x="606171" y="1409032"/>
              <a:ext cx="5505450" cy="1790699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 밀도와 차량 등록 대수의 분포를 시각화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한 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두 변수의 지역별 밀도는 비슷한 것으로 파악됨</a:t>
              </a:r>
              <a:endPara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이를 통해 지역 인구가 많을 수록 차량 수요가 많아지는 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상관관계가 있음을 다시 한 번 시각화로 확인 가능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도로 교통량의 경우 차량등록대수와 밀접한 관계를 맺을 것이란 예상과 달리 </a:t>
              </a:r>
              <a:r>
                <a:rPr lang="ko-KR" altLang="en-US" sz="11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세종동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기준 남쪽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대평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보람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소담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1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반곡</a:t>
              </a:r>
              <a:r>
                <a:rPr lang="en-US" altLang="ko-KR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</a:t>
              </a: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강한 수치 값이 발견됨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6C42D89-09DD-80C2-2990-7F928DD15104}"/>
                </a:ext>
              </a:extLst>
            </p:cNvPr>
            <p:cNvSpPr/>
            <p:nvPr/>
          </p:nvSpPr>
          <p:spPr>
            <a:xfrm>
              <a:off x="1582775" y="972030"/>
              <a:ext cx="3838576" cy="488476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가지 요소 시각화 분석 결과</a:t>
              </a: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A301A3-8A53-B592-369E-7B7C4E3A1EA2}"/>
              </a:ext>
            </a:extLst>
          </p:cNvPr>
          <p:cNvSpPr/>
          <p:nvPr/>
        </p:nvSpPr>
        <p:spPr>
          <a:xfrm>
            <a:off x="4999575" y="1486797"/>
            <a:ext cx="2192850" cy="337362"/>
          </a:xfrm>
          <a:prstGeom prst="roundRect">
            <a:avLst>
              <a:gd name="adj" fmla="val 50000"/>
            </a:avLst>
          </a:prstGeom>
          <a:solidFill>
            <a:srgbClr val="BADCF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 밀도</a:t>
            </a:r>
          </a:p>
        </p:txBody>
      </p:sp>
      <p:pic>
        <p:nvPicPr>
          <p:cNvPr id="25" name="그림 24" descr="지도이(가) 표시된 사진&#10;&#10;자동 생성된 설명">
            <a:extLst>
              <a:ext uri="{FF2B5EF4-FFF2-40B4-BE49-F238E27FC236}">
                <a16:creationId xmlns:a16="http://schemas.microsoft.com/office/drawing/2014/main" id="{C4FE71B1-766C-825C-80E2-308350D15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63" y="2036328"/>
            <a:ext cx="2877341" cy="195907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C69D484-88AB-7ADC-CA47-FF1C9B2648C3}"/>
              </a:ext>
            </a:extLst>
          </p:cNvPr>
          <p:cNvSpPr/>
          <p:nvPr/>
        </p:nvSpPr>
        <p:spPr>
          <a:xfrm>
            <a:off x="4743227" y="1904404"/>
            <a:ext cx="2705546" cy="209100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4031B94-F785-C6E9-C078-1A194F3E22D1}"/>
              </a:ext>
            </a:extLst>
          </p:cNvPr>
          <p:cNvSpPr/>
          <p:nvPr/>
        </p:nvSpPr>
        <p:spPr>
          <a:xfrm>
            <a:off x="1414081" y="3826724"/>
            <a:ext cx="2192851" cy="337362"/>
          </a:xfrm>
          <a:prstGeom prst="roundRect">
            <a:avLst>
              <a:gd name="adj" fmla="val 50000"/>
            </a:avLst>
          </a:prstGeom>
          <a:solidFill>
            <a:srgbClr val="BADCF8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차량 등록 대수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D66A83F-F3FE-4133-EF25-B0C7E496B419}"/>
              </a:ext>
            </a:extLst>
          </p:cNvPr>
          <p:cNvGrpSpPr/>
          <p:nvPr/>
        </p:nvGrpSpPr>
        <p:grpSpPr>
          <a:xfrm>
            <a:off x="8087280" y="3863828"/>
            <a:ext cx="3103437" cy="2784362"/>
            <a:chOff x="8328807" y="3833348"/>
            <a:chExt cx="3103437" cy="2784362"/>
          </a:xfrm>
        </p:grpSpPr>
        <p:pic>
          <p:nvPicPr>
            <p:cNvPr id="27" name="그림 26" descr="지도, 텍스트이(가) 표시된 사진&#10;&#10;자동 생성된 설명">
              <a:extLst>
                <a:ext uri="{FF2B5EF4-FFF2-40B4-BE49-F238E27FC236}">
                  <a16:creationId xmlns:a16="http://schemas.microsoft.com/office/drawing/2014/main" id="{E2547CE1-EA45-8ACD-AF2A-467110EA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807" y="4423093"/>
              <a:ext cx="3103437" cy="2194617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71766D-0A54-FF26-E261-6DB8CD314D56}"/>
                </a:ext>
              </a:extLst>
            </p:cNvPr>
            <p:cNvGrpSpPr/>
            <p:nvPr/>
          </p:nvGrpSpPr>
          <p:grpSpPr>
            <a:xfrm>
              <a:off x="8328808" y="3833348"/>
              <a:ext cx="2890679" cy="2772270"/>
              <a:chOff x="8394952" y="3833348"/>
              <a:chExt cx="2890679" cy="2772270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8D5AE726-558F-4F0B-F413-8E790189150A}"/>
                  </a:ext>
                </a:extLst>
              </p:cNvPr>
              <p:cNvSpPr/>
              <p:nvPr/>
            </p:nvSpPr>
            <p:spPr>
              <a:xfrm>
                <a:off x="8768257" y="3833348"/>
                <a:ext cx="2192851" cy="337362"/>
              </a:xfrm>
              <a:prstGeom prst="roundRect">
                <a:avLst>
                  <a:gd name="adj" fmla="val 50000"/>
                </a:avLst>
              </a:prstGeom>
              <a:solidFill>
                <a:srgbClr val="BADCF8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주요 도로 교통량</a:t>
                </a: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B96CE8F-CF66-3EF0-BD4B-205982B7073B}"/>
                  </a:ext>
                </a:extLst>
              </p:cNvPr>
              <p:cNvSpPr/>
              <p:nvPr/>
            </p:nvSpPr>
            <p:spPr>
              <a:xfrm>
                <a:off x="8394952" y="4273192"/>
                <a:ext cx="2890679" cy="233242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3" name="그래픽 32" descr="전송 단색으로 채워진">
            <a:extLst>
              <a:ext uri="{FF2B5EF4-FFF2-40B4-BE49-F238E27FC236}">
                <a16:creationId xmlns:a16="http://schemas.microsoft.com/office/drawing/2014/main" id="{AFC67CE9-66DB-8EB9-F302-EB65F9C53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29730">
            <a:off x="3823590" y="3664397"/>
            <a:ext cx="1216908" cy="914400"/>
          </a:xfrm>
          <a:prstGeom prst="rect">
            <a:avLst/>
          </a:prstGeom>
        </p:spPr>
      </p:pic>
      <p:pic>
        <p:nvPicPr>
          <p:cNvPr id="35" name="그래픽 34" descr="전송 단색으로 채워진">
            <a:extLst>
              <a:ext uri="{FF2B5EF4-FFF2-40B4-BE49-F238E27FC236}">
                <a16:creationId xmlns:a16="http://schemas.microsoft.com/office/drawing/2014/main" id="{AE11857A-C9D2-469D-410E-D2F999B2F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674183">
            <a:off x="7145317" y="3664396"/>
            <a:ext cx="1216908" cy="914400"/>
          </a:xfrm>
          <a:prstGeom prst="rect">
            <a:avLst/>
          </a:prstGeom>
        </p:spPr>
      </p:pic>
      <p:pic>
        <p:nvPicPr>
          <p:cNvPr id="36" name="그래픽 35" descr="전송 단색으로 채워진">
            <a:extLst>
              <a:ext uri="{FF2B5EF4-FFF2-40B4-BE49-F238E27FC236}">
                <a16:creationId xmlns:a16="http://schemas.microsoft.com/office/drawing/2014/main" id="{70A8BFAE-DF86-AA1B-C322-110DF1917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396665" y="5063201"/>
            <a:ext cx="1696023" cy="9144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7327EF5B-9125-27F8-20F1-A60302F07891}"/>
              </a:ext>
            </a:extLst>
          </p:cNvPr>
          <p:cNvSpPr/>
          <p:nvPr/>
        </p:nvSpPr>
        <p:spPr>
          <a:xfrm>
            <a:off x="9597214" y="5853807"/>
            <a:ext cx="694429" cy="45907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294964F-15BA-A40D-9300-86B309E6EBF4}"/>
              </a:ext>
            </a:extLst>
          </p:cNvPr>
          <p:cNvSpPr/>
          <p:nvPr/>
        </p:nvSpPr>
        <p:spPr>
          <a:xfrm>
            <a:off x="5897463" y="2556791"/>
            <a:ext cx="694429" cy="45907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7F04816-F69A-D9DC-95D0-821DF5BDDCC5}"/>
              </a:ext>
            </a:extLst>
          </p:cNvPr>
          <p:cNvGrpSpPr/>
          <p:nvPr/>
        </p:nvGrpSpPr>
        <p:grpSpPr>
          <a:xfrm>
            <a:off x="981941" y="4252027"/>
            <a:ext cx="3059423" cy="2380110"/>
            <a:chOff x="981941" y="4252027"/>
            <a:chExt cx="3059423" cy="2380110"/>
          </a:xfrm>
        </p:grpSpPr>
        <p:pic>
          <p:nvPicPr>
            <p:cNvPr id="19" name="그림 18" descr="지도이(가) 표시된 사진&#10;&#10;자동 생성된 설명">
              <a:extLst>
                <a:ext uri="{FF2B5EF4-FFF2-40B4-BE49-F238E27FC236}">
                  <a16:creationId xmlns:a16="http://schemas.microsoft.com/office/drawing/2014/main" id="{DFD85E49-16DA-65EC-1DBC-B0D9CDDC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41" y="4375939"/>
              <a:ext cx="3059423" cy="2163493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732C768-D9A1-9F13-2C6F-478084BDCBB8}"/>
                </a:ext>
              </a:extLst>
            </p:cNvPr>
            <p:cNvSpPr/>
            <p:nvPr/>
          </p:nvSpPr>
          <p:spPr>
            <a:xfrm>
              <a:off x="1157734" y="4252027"/>
              <a:ext cx="2705546" cy="23801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1D5C403-5032-1DFC-1427-15067700E751}"/>
                </a:ext>
              </a:extLst>
            </p:cNvPr>
            <p:cNvSpPr/>
            <p:nvPr/>
          </p:nvSpPr>
          <p:spPr>
            <a:xfrm>
              <a:off x="2384735" y="4983007"/>
              <a:ext cx="694429" cy="459075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3662CB-DDAA-954C-9A22-9682ED6FF069}"/>
              </a:ext>
            </a:extLst>
          </p:cNvPr>
          <p:cNvGrpSpPr/>
          <p:nvPr/>
        </p:nvGrpSpPr>
        <p:grpSpPr>
          <a:xfrm>
            <a:off x="991454" y="1827366"/>
            <a:ext cx="2846560" cy="1587127"/>
            <a:chOff x="-3519114" y="1094449"/>
            <a:chExt cx="5505450" cy="218251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48DF37-F764-6BBC-19E3-6923E66E0FE4}"/>
                </a:ext>
              </a:extLst>
            </p:cNvPr>
            <p:cNvSpPr/>
            <p:nvPr/>
          </p:nvSpPr>
          <p:spPr>
            <a:xfrm>
              <a:off x="-3519114" y="1400787"/>
              <a:ext cx="5505450" cy="1876173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28600" indent="-228600" algn="ctr">
                <a:lnSpc>
                  <a:spcPct val="150000"/>
                </a:lnSpc>
                <a:buAutoNum type="arabicPeriod"/>
              </a:pP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고도차가 없는 평평한 지역</a:t>
              </a:r>
              <a:b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교통입지가 좋을 것</a:t>
              </a:r>
              <a:b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미개발지역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공터</a:t>
              </a: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있을 것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4. </a:t>
              </a:r>
              <a:r>
                <a:rPr lang="ko-KR" alt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 자체가 되지 않은 행정동은 제외</a:t>
              </a:r>
              <a:endPara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0F0BA86-86B6-9CBE-C17A-E9F457D64A7C}"/>
                </a:ext>
              </a:extLst>
            </p:cNvPr>
            <p:cNvSpPr/>
            <p:nvPr/>
          </p:nvSpPr>
          <p:spPr>
            <a:xfrm>
              <a:off x="-2685678" y="1094449"/>
              <a:ext cx="3838576" cy="488476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입지 조건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572207-AFF3-6B02-2886-8F4BCC511623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98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186811" y="968423"/>
            <a:ext cx="3883743" cy="423421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QGIS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입지선정 및 제안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8E3C06-57A4-C7E7-84B7-8C7483F341E0}"/>
              </a:ext>
            </a:extLst>
          </p:cNvPr>
          <p:cNvGrpSpPr/>
          <p:nvPr/>
        </p:nvGrpSpPr>
        <p:grpSpPr>
          <a:xfrm>
            <a:off x="138671" y="1535707"/>
            <a:ext cx="4661994" cy="4915541"/>
            <a:chOff x="285750" y="816323"/>
            <a:chExt cx="5505450" cy="537492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E8A55F8-F56F-0B55-4E78-C43BAE7B1F2E}"/>
                </a:ext>
              </a:extLst>
            </p:cNvPr>
            <p:cNvSpPr/>
            <p:nvPr/>
          </p:nvSpPr>
          <p:spPr>
            <a:xfrm>
              <a:off x="285750" y="1156524"/>
              <a:ext cx="5505450" cy="50347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3C7652-AB0C-33D7-B377-2CEC93C912A0}"/>
                </a:ext>
              </a:extLst>
            </p:cNvPr>
            <p:cNvSpPr/>
            <p:nvPr/>
          </p:nvSpPr>
          <p:spPr>
            <a:xfrm>
              <a:off x="471487" y="1580319"/>
              <a:ext cx="5133976" cy="4354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1. </a:t>
              </a:r>
              <a:r>
                <a:rPr lang="ko-KR" altLang="en-US" sz="125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신도심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인접 및 향후 확장성</a:t>
              </a:r>
            </a:p>
            <a:p>
              <a:endParaRPr lang="ko-KR" altLang="en-US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행정기관이 밀집되어 있는 해당 지역은 세종시의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중심지역인만큼 </a:t>
              </a:r>
              <a:r>
                <a:rPr lang="ko-KR" altLang="en-US" sz="125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이용에 대한 높은 수요가 발생할 것으로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예상됨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또한 차후 수요 증가에 대비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발전 가능성이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존재하여 확장성을 기대할 수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있는 지역을 선정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(ex: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미개발 공터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비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거주지역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위주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  <a:p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적절한 차량대수 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인구밀도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/ 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교통량</a:t>
              </a:r>
              <a:endParaRPr lang="en-US" altLang="ko-KR" sz="1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차량대수 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인구밀도 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 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교통량이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너무 높은 지역에 </a:t>
              </a:r>
              <a:r>
                <a:rPr lang="ko-KR" altLang="en-US" sz="125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스테이션이 들어설 경우 교통 혼잡이 야기될 수 있으므로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 밀도와 차량 등록 대수가 너무 높지 않은 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분위수에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해당하는 지역을</a:t>
              </a:r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중심으로 선정해 부가적인 교통체증을 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방지할 필요가 있음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 </a:t>
              </a:r>
              <a:r>
                <a:rPr lang="ko-KR" altLang="en-US" sz="12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복지 및 공공시설의 유무</a:t>
              </a:r>
              <a:endParaRPr lang="en-US" altLang="ko-KR" sz="12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시민들의 이용도가 높은 공원</a:t>
              </a:r>
              <a:r>
                <a:rPr lang="en-US" altLang="ko-KR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청사 등 공공시설의 유무 뿐만 아니라 노약자 및 장애인 등 교통 약자들의 </a:t>
              </a:r>
              <a:r>
                <a:rPr lang="ko-KR" altLang="en-US" sz="125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접근성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2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또한 고려하여 입지를 선정</a:t>
              </a:r>
              <a:endParaRPr lang="en-US" altLang="ko-KR" sz="12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6D0406-4F58-920C-A5D2-EE3ADD526BD2}"/>
                </a:ext>
              </a:extLst>
            </p:cNvPr>
            <p:cNvSpPr/>
            <p:nvPr/>
          </p:nvSpPr>
          <p:spPr>
            <a:xfrm>
              <a:off x="1007162" y="816323"/>
              <a:ext cx="4062622" cy="561976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400" dirty="0">
                  <a:solidFill>
                    <a:schemeClr val="tx1"/>
                  </a:solidFill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부지 선정 고려사항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E14798-7DE0-A100-613D-A1E8734EC998}"/>
              </a:ext>
            </a:extLst>
          </p:cNvPr>
          <p:cNvSpPr/>
          <p:nvPr/>
        </p:nvSpPr>
        <p:spPr>
          <a:xfrm>
            <a:off x="5656584" y="1429503"/>
            <a:ext cx="3450032" cy="404957"/>
          </a:xfrm>
          <a:prstGeom prst="roundRect">
            <a:avLst>
              <a:gd name="adj" fmla="val 46774"/>
            </a:avLst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가중치별 합산하여 입지 후보 선정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F747C9-2186-3F45-DECE-11113D867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487059"/>
              </p:ext>
            </p:extLst>
          </p:nvPr>
        </p:nvGraphicFramePr>
        <p:xfrm>
          <a:off x="5240625" y="1877615"/>
          <a:ext cx="4281950" cy="3186126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512287">
                  <a:extLst>
                    <a:ext uri="{9D8B030D-6E8A-4147-A177-3AD203B41FA5}">
                      <a16:colId xmlns:a16="http://schemas.microsoft.com/office/drawing/2014/main" val="1398822700"/>
                    </a:ext>
                  </a:extLst>
                </a:gridCol>
                <a:gridCol w="947249">
                  <a:extLst>
                    <a:ext uri="{9D8B030D-6E8A-4147-A177-3AD203B41FA5}">
                      <a16:colId xmlns:a16="http://schemas.microsoft.com/office/drawing/2014/main" val="1104304510"/>
                    </a:ext>
                  </a:extLst>
                </a:gridCol>
                <a:gridCol w="396298">
                  <a:extLst>
                    <a:ext uri="{9D8B030D-6E8A-4147-A177-3AD203B41FA5}">
                      <a16:colId xmlns:a16="http://schemas.microsoft.com/office/drawing/2014/main" val="1543793518"/>
                    </a:ext>
                  </a:extLst>
                </a:gridCol>
                <a:gridCol w="396298">
                  <a:extLst>
                    <a:ext uri="{9D8B030D-6E8A-4147-A177-3AD203B41FA5}">
                      <a16:colId xmlns:a16="http://schemas.microsoft.com/office/drawing/2014/main" val="3614477899"/>
                    </a:ext>
                  </a:extLst>
                </a:gridCol>
                <a:gridCol w="502622">
                  <a:extLst>
                    <a:ext uri="{9D8B030D-6E8A-4147-A177-3AD203B41FA5}">
                      <a16:colId xmlns:a16="http://schemas.microsoft.com/office/drawing/2014/main" val="1336958380"/>
                    </a:ext>
                  </a:extLst>
                </a:gridCol>
                <a:gridCol w="502622">
                  <a:extLst>
                    <a:ext uri="{9D8B030D-6E8A-4147-A177-3AD203B41FA5}">
                      <a16:colId xmlns:a16="http://schemas.microsoft.com/office/drawing/2014/main" val="2076468075"/>
                    </a:ext>
                  </a:extLst>
                </a:gridCol>
                <a:gridCol w="512287">
                  <a:extLst>
                    <a:ext uri="{9D8B030D-6E8A-4147-A177-3AD203B41FA5}">
                      <a16:colId xmlns:a16="http://schemas.microsoft.com/office/drawing/2014/main" val="2393281365"/>
                    </a:ext>
                  </a:extLst>
                </a:gridCol>
                <a:gridCol w="512287">
                  <a:extLst>
                    <a:ext uri="{9D8B030D-6E8A-4147-A177-3AD203B41FA5}">
                      <a16:colId xmlns:a16="http://schemas.microsoft.com/office/drawing/2014/main" val="1800992456"/>
                    </a:ext>
                  </a:extLst>
                </a:gridCol>
              </a:tblGrid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신도심</a:t>
                      </a:r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인접여부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확장성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차량대수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인구밀도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복지</a:t>
                      </a:r>
                      <a:r>
                        <a:rPr lang="en-US" altLang="ko-KR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가중치합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649009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조치원읍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807482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해밀동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971727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26751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도담동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3230770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어진동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6212358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고운동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7781011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종촌동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600869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다정동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94738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나성동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637975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새롬동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9908296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한솔동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0000372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가람동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3710869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대평동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7583317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보람동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0618135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소담동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716125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반곡동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5440191"/>
                  </a:ext>
                </a:extLst>
              </a:tr>
              <a:tr h="1770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집현동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951307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C5E9D2-57B7-5E89-F2A9-4BE93D6848A6}"/>
              </a:ext>
            </a:extLst>
          </p:cNvPr>
          <p:cNvSpPr/>
          <p:nvPr/>
        </p:nvSpPr>
        <p:spPr>
          <a:xfrm>
            <a:off x="5195823" y="2604762"/>
            <a:ext cx="4281950" cy="17797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7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0EDC30-3A8D-4832-B3D5-0726677DDC64}"/>
              </a:ext>
            </a:extLst>
          </p:cNvPr>
          <p:cNvSpPr/>
          <p:nvPr/>
        </p:nvSpPr>
        <p:spPr>
          <a:xfrm>
            <a:off x="5298763" y="2916115"/>
            <a:ext cx="4281950" cy="17797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7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274642-9FBC-12D1-84F7-476D99F63552}"/>
              </a:ext>
            </a:extLst>
          </p:cNvPr>
          <p:cNvSpPr/>
          <p:nvPr/>
        </p:nvSpPr>
        <p:spPr>
          <a:xfrm>
            <a:off x="5240625" y="3301186"/>
            <a:ext cx="4281950" cy="17797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7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F295DFE-B900-1640-5B30-FECDF25BFAC2}"/>
              </a:ext>
            </a:extLst>
          </p:cNvPr>
          <p:cNvCxnSpPr>
            <a:cxnSpLocks/>
          </p:cNvCxnSpPr>
          <p:nvPr/>
        </p:nvCxnSpPr>
        <p:spPr>
          <a:xfrm>
            <a:off x="9110241" y="1634285"/>
            <a:ext cx="988237" cy="68352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083C828-2A47-F262-5C35-5E6AD83A8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08350"/>
              </p:ext>
            </p:extLst>
          </p:nvPr>
        </p:nvGraphicFramePr>
        <p:xfrm>
          <a:off x="10098478" y="2188113"/>
          <a:ext cx="1709726" cy="105837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54863">
                  <a:extLst>
                    <a:ext uri="{9D8B030D-6E8A-4147-A177-3AD203B41FA5}">
                      <a16:colId xmlns:a16="http://schemas.microsoft.com/office/drawing/2014/main" val="2691928246"/>
                    </a:ext>
                  </a:extLst>
                </a:gridCol>
                <a:gridCol w="854863">
                  <a:extLst>
                    <a:ext uri="{9D8B030D-6E8A-4147-A177-3AD203B41FA5}">
                      <a16:colId xmlns:a16="http://schemas.microsoft.com/office/drawing/2014/main" val="1646202914"/>
                    </a:ext>
                  </a:extLst>
                </a:gridCol>
              </a:tblGrid>
              <a:tr h="4011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</a:t>
                      </a:r>
                    </a:p>
                  </a:txBody>
                  <a:tcPr marL="9782" marR="9782" marT="9782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가중치합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782" marR="9782" marT="9782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963576"/>
                  </a:ext>
                </a:extLst>
              </a:tr>
              <a:tr h="328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나성동</a:t>
                      </a:r>
                      <a:endParaRPr lang="ko-KR" altLang="en-US" sz="1000" b="0" i="0" u="none" strike="noStrike" dirty="0">
                        <a:solidFill>
                          <a:srgbClr val="0070C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782" marR="9782" marT="97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rgbClr val="0070C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4.5</a:t>
                      </a:r>
                      <a:endParaRPr lang="en-US" altLang="ko-KR" sz="1000" b="0" i="0" u="none" strike="noStrike" dirty="0">
                        <a:solidFill>
                          <a:srgbClr val="0070C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782" marR="9782" marT="9782" marB="0" anchor="ctr"/>
                </a:tc>
                <a:extLst>
                  <a:ext uri="{0D108BD9-81ED-4DB2-BD59-A6C34878D82A}">
                    <a16:rowId xmlns:a16="http://schemas.microsoft.com/office/drawing/2014/main" val="1656631841"/>
                  </a:ext>
                </a:extLst>
              </a:tr>
              <a:tr h="328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가람동</a:t>
                      </a:r>
                      <a:endParaRPr lang="ko-KR" altLang="en-US" sz="1000" b="0" i="0" u="none" strike="noStrike" dirty="0">
                        <a:solidFill>
                          <a:srgbClr val="0070C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782" marR="9782" marT="97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70C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</a:t>
                      </a:r>
                    </a:p>
                  </a:txBody>
                  <a:tcPr marL="9782" marR="9782" marT="9782" marB="0" anchor="ctr"/>
                </a:tc>
                <a:extLst>
                  <a:ext uri="{0D108BD9-81ED-4DB2-BD59-A6C34878D82A}">
                    <a16:rowId xmlns:a16="http://schemas.microsoft.com/office/drawing/2014/main" val="2704436397"/>
                  </a:ext>
                </a:extLst>
              </a:tr>
            </a:tbl>
          </a:graphicData>
        </a:graphic>
      </p:graphicFrame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AA40FFF-B2CB-B998-7590-DDE460C4206B}"/>
              </a:ext>
            </a:extLst>
          </p:cNvPr>
          <p:cNvSpPr/>
          <p:nvPr/>
        </p:nvSpPr>
        <p:spPr>
          <a:xfrm>
            <a:off x="10381555" y="1105986"/>
            <a:ext cx="1143571" cy="404957"/>
          </a:xfrm>
          <a:prstGeom prst="roundRect">
            <a:avLst>
              <a:gd name="adj" fmla="val 46774"/>
            </a:avLst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후보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54E4A2-0867-30BE-AFD8-FE2B61607A5E}"/>
              </a:ext>
            </a:extLst>
          </p:cNvPr>
          <p:cNvGrpSpPr/>
          <p:nvPr/>
        </p:nvGrpSpPr>
        <p:grpSpPr>
          <a:xfrm>
            <a:off x="7230331" y="3429000"/>
            <a:ext cx="4757622" cy="3004204"/>
            <a:chOff x="6671005" y="3450745"/>
            <a:chExt cx="4757622" cy="3004204"/>
          </a:xfrm>
        </p:grpSpPr>
        <p:pic>
          <p:nvPicPr>
            <p:cNvPr id="40" name="그림 39" descr="지도, 지구, 텍스트이(가) 표시된 사진&#10;&#10;자동 생성된 설명">
              <a:extLst>
                <a:ext uri="{FF2B5EF4-FFF2-40B4-BE49-F238E27FC236}">
                  <a16:creationId xmlns:a16="http://schemas.microsoft.com/office/drawing/2014/main" id="{2FEFD40E-6FD0-95F8-8B81-E5435FDE8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302" y="3501442"/>
              <a:ext cx="4460028" cy="2927012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761F45F-F3D0-A25A-FDFB-2DBF4335EE78}"/>
                </a:ext>
              </a:extLst>
            </p:cNvPr>
            <p:cNvSpPr/>
            <p:nvPr/>
          </p:nvSpPr>
          <p:spPr>
            <a:xfrm>
              <a:off x="6671005" y="3450745"/>
              <a:ext cx="4757622" cy="30042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1574F6A-419F-58D0-0B84-F6B72B97E21F}"/>
              </a:ext>
            </a:extLst>
          </p:cNvPr>
          <p:cNvGrpSpPr/>
          <p:nvPr/>
        </p:nvGrpSpPr>
        <p:grpSpPr>
          <a:xfrm>
            <a:off x="9681276" y="3246492"/>
            <a:ext cx="1272065" cy="2400674"/>
            <a:chOff x="9267144" y="3495443"/>
            <a:chExt cx="1272065" cy="2400674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80E1E0D-3E00-05B1-7EDB-49377C1BC768}"/>
                </a:ext>
              </a:extLst>
            </p:cNvPr>
            <p:cNvSpPr/>
            <p:nvPr/>
          </p:nvSpPr>
          <p:spPr>
            <a:xfrm>
              <a:off x="9267144" y="5564647"/>
              <a:ext cx="285750" cy="331470"/>
            </a:xfrm>
            <a:prstGeom prst="ellipse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B9D26CE-535F-1995-B2A6-8AAF62736CAC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9467112" y="3495443"/>
              <a:ext cx="1072097" cy="206920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81A518-6503-7CB5-7A7B-AE7D192BDC6A}"/>
              </a:ext>
            </a:extLst>
          </p:cNvPr>
          <p:cNvGrpSpPr/>
          <p:nvPr/>
        </p:nvGrpSpPr>
        <p:grpSpPr>
          <a:xfrm>
            <a:off x="8594385" y="4512343"/>
            <a:ext cx="1621195" cy="1397413"/>
            <a:chOff x="8268465" y="4682045"/>
            <a:chExt cx="1621195" cy="1397413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FD353E2-0A31-7E45-4D6E-AA29DD6A6F58}"/>
                </a:ext>
              </a:extLst>
            </p:cNvPr>
            <p:cNvSpPr/>
            <p:nvPr/>
          </p:nvSpPr>
          <p:spPr>
            <a:xfrm>
              <a:off x="9044564" y="5113259"/>
              <a:ext cx="845096" cy="96619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F7B8998-6411-76C0-F1CF-D654EB03AC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8465" y="4682045"/>
              <a:ext cx="884332" cy="5678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1A83FFD-B1CB-B892-3660-23A3373E7A65}"/>
              </a:ext>
            </a:extLst>
          </p:cNvPr>
          <p:cNvSpPr/>
          <p:nvPr/>
        </p:nvSpPr>
        <p:spPr>
          <a:xfrm>
            <a:off x="8053576" y="4243575"/>
            <a:ext cx="68961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신도심</a:t>
            </a:r>
            <a:endParaRPr lang="en-US" altLang="ko-KR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D21C62-B2F5-07A3-7206-45315CDAFD77}"/>
              </a:ext>
            </a:extLst>
          </p:cNvPr>
          <p:cNvSpPr/>
          <p:nvPr/>
        </p:nvSpPr>
        <p:spPr>
          <a:xfrm>
            <a:off x="5013034" y="4671480"/>
            <a:ext cx="2004928" cy="1779768"/>
          </a:xfrm>
          <a:prstGeom prst="roundRect">
            <a:avLst>
              <a:gd name="adj" fmla="val 22552"/>
            </a:avLst>
          </a:prstGeom>
          <a:solidFill>
            <a:srgbClr val="002060">
              <a:alpha val="75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신도심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중심지 인접 여부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확장성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미개발 공터 위주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교통량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22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도로 출퇴근 평균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차량대수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읍면동별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차량 대수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인구수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읍면동별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거주 인구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복지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8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시설 대상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F91D929-E773-7146-D7DB-ADD2DC2AB5AA}"/>
              </a:ext>
            </a:extLst>
          </p:cNvPr>
          <p:cNvCxnSpPr>
            <a:cxnSpLocks/>
            <a:stCxn id="5" idx="1"/>
            <a:endCxn id="23" idx="0"/>
          </p:cNvCxnSpPr>
          <p:nvPr/>
        </p:nvCxnSpPr>
        <p:spPr>
          <a:xfrm rot="10800000" flipH="1" flipV="1">
            <a:off x="5656584" y="1631982"/>
            <a:ext cx="358914" cy="3039498"/>
          </a:xfrm>
          <a:prstGeom prst="bentConnector4">
            <a:avLst>
              <a:gd name="adj1" fmla="val -162312"/>
              <a:gd name="adj2" fmla="val 5333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A2E3822-F40B-D575-C6B4-5525E2844160}"/>
              </a:ext>
            </a:extLst>
          </p:cNvPr>
          <p:cNvCxnSpPr>
            <a:cxnSpLocks/>
          </p:cNvCxnSpPr>
          <p:nvPr/>
        </p:nvCxnSpPr>
        <p:spPr>
          <a:xfrm>
            <a:off x="427872" y="6740074"/>
            <a:ext cx="11336257" cy="0"/>
          </a:xfrm>
          <a:prstGeom prst="line">
            <a:avLst/>
          </a:prstGeom>
          <a:ln w="34925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EAFB03D-AA5A-28FD-E974-A055BCF5B0C3}"/>
              </a:ext>
            </a:extLst>
          </p:cNvPr>
          <p:cNvSpPr/>
          <p:nvPr/>
        </p:nvSpPr>
        <p:spPr>
          <a:xfrm>
            <a:off x="11549706" y="6525758"/>
            <a:ext cx="204591" cy="187821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3A6039-09C9-0D7A-245A-DBF9DAB9604E}"/>
              </a:ext>
            </a:extLst>
          </p:cNvPr>
          <p:cNvSpPr/>
          <p:nvPr/>
        </p:nvSpPr>
        <p:spPr>
          <a:xfrm>
            <a:off x="437703" y="6525758"/>
            <a:ext cx="204591" cy="187821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6499870-67F3-FDA6-9E72-56228A98542D}"/>
              </a:ext>
            </a:extLst>
          </p:cNvPr>
          <p:cNvSpPr/>
          <p:nvPr/>
        </p:nvSpPr>
        <p:spPr>
          <a:xfrm>
            <a:off x="9855881" y="1655356"/>
            <a:ext cx="2194921" cy="44020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공동 </a:t>
            </a:r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위인 </a:t>
            </a:r>
            <a:r>
              <a:rPr lang="ko-KR" altLang="en-US" sz="1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해밀동</a:t>
            </a:r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아름동은 거주</a:t>
            </a: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밀집지역이라 제외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B2F929-8CB4-8551-9DCD-6E22B07246FD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0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5" y="1386348"/>
            <a:ext cx="11838039" cy="52192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QGIS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입지선정 및 제안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 descr="텍스트, 지도, 아틀라스이(가) 표시된 사진&#10;&#10;자동 생성된 설명">
            <a:extLst>
              <a:ext uri="{FF2B5EF4-FFF2-40B4-BE49-F238E27FC236}">
                <a16:creationId xmlns:a16="http://schemas.microsoft.com/office/drawing/2014/main" id="{E03B26EC-7AEE-2887-5ED2-559E7252F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7" y="1710880"/>
            <a:ext cx="5318757" cy="4180633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8C8A13E-A100-4847-5FBF-0166903AB712}"/>
              </a:ext>
            </a:extLst>
          </p:cNvPr>
          <p:cNvSpPr/>
          <p:nvPr/>
        </p:nvSpPr>
        <p:spPr>
          <a:xfrm>
            <a:off x="3061572" y="3150661"/>
            <a:ext cx="4566144" cy="343650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EF2EF-8AD3-137C-DFFB-DFC671BCD97B}"/>
              </a:ext>
            </a:extLst>
          </p:cNvPr>
          <p:cNvSpPr/>
          <p:nvPr/>
        </p:nvSpPr>
        <p:spPr>
          <a:xfrm>
            <a:off x="6096000" y="1580325"/>
            <a:ext cx="5684909" cy="3819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선정된 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400" dirty="0" err="1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나성동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ko-KR" altLang="en-US" sz="1400" dirty="0" err="1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신도심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정중앙에 위치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CD3D2A-8D55-A86A-D49B-A702B6A0DB98}"/>
              </a:ext>
            </a:extLst>
          </p:cNvPr>
          <p:cNvSpPr/>
          <p:nvPr/>
        </p:nvSpPr>
        <p:spPr>
          <a:xfrm>
            <a:off x="6096000" y="2068848"/>
            <a:ext cx="5684909" cy="3819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 상업중심지역으로 추후 시민 및 관광객 많은 방문 예상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A5567F-95E9-0066-8115-49B16C355C4E}"/>
              </a:ext>
            </a:extLst>
          </p:cNvPr>
          <p:cNvSpPr/>
          <p:nvPr/>
        </p:nvSpPr>
        <p:spPr>
          <a:xfrm>
            <a:off x="6096000" y="2571904"/>
            <a:ext cx="5684909" cy="3819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최근 </a:t>
            </a:r>
            <a:r>
              <a:rPr lang="ko-KR" altLang="en-US" sz="1400" dirty="0" err="1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어울누리로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개통으로 교통 편의성 증가 기대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B94E0D-E452-0665-23C2-F9C30E0FC0B2}"/>
              </a:ext>
            </a:extLst>
          </p:cNvPr>
          <p:cNvSpPr/>
          <p:nvPr/>
        </p:nvSpPr>
        <p:spPr>
          <a:xfrm>
            <a:off x="8182740" y="5891513"/>
            <a:ext cx="2963119" cy="601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세종메디피아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맞은편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C6FCA3-C700-4905-EB7B-281469FA0BCC}"/>
              </a:ext>
            </a:extLst>
          </p:cNvPr>
          <p:cNvSpPr/>
          <p:nvPr/>
        </p:nvSpPr>
        <p:spPr>
          <a:xfrm>
            <a:off x="8182740" y="6188866"/>
            <a:ext cx="2967197" cy="3081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한누리대로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165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주위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9" name="그래픽 28" descr="돋보기 단색으로 채워진">
            <a:extLst>
              <a:ext uri="{FF2B5EF4-FFF2-40B4-BE49-F238E27FC236}">
                <a16:creationId xmlns:a16="http://schemas.microsoft.com/office/drawing/2014/main" id="{E1BC574C-DDE4-E93D-9ADF-AFF54046C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3110" y="4028561"/>
            <a:ext cx="914400" cy="91440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B905DD-671C-EF12-9664-C10BED8EB666}"/>
              </a:ext>
            </a:extLst>
          </p:cNvPr>
          <p:cNvCxnSpPr>
            <a:cxnSpLocks/>
          </p:cNvCxnSpPr>
          <p:nvPr/>
        </p:nvCxnSpPr>
        <p:spPr>
          <a:xfrm>
            <a:off x="5831461" y="4288113"/>
            <a:ext cx="2240823" cy="0"/>
          </a:xfrm>
          <a:prstGeom prst="straightConnector1">
            <a:avLst/>
          </a:prstGeom>
          <a:ln w="38100">
            <a:solidFill>
              <a:srgbClr val="FFCC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화살표: 수직 U-턴 단색으로 채워진">
            <a:extLst>
              <a:ext uri="{FF2B5EF4-FFF2-40B4-BE49-F238E27FC236}">
                <a16:creationId xmlns:a16="http://schemas.microsoft.com/office/drawing/2014/main" id="{3B4DF68A-282B-5AC8-5824-A08F79945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901717">
            <a:off x="2157788" y="4639515"/>
            <a:ext cx="914400" cy="914400"/>
          </a:xfrm>
          <a:prstGeom prst="rect">
            <a:avLst/>
          </a:prstGeom>
        </p:spPr>
      </p:pic>
      <p:pic>
        <p:nvPicPr>
          <p:cNvPr id="14" name="그림 13" descr="지도, 항공 사진, 도시 디자인, 정션이(가) 표시된 사진&#10;&#10;자동 생성된 설명">
            <a:extLst>
              <a:ext uri="{FF2B5EF4-FFF2-40B4-BE49-F238E27FC236}">
                <a16:creationId xmlns:a16="http://schemas.microsoft.com/office/drawing/2014/main" id="{F1C53530-34BE-486C-18AE-48D67405E4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0" y="3074959"/>
            <a:ext cx="2897732" cy="2594175"/>
          </a:xfrm>
          <a:prstGeom prst="rect">
            <a:avLst/>
          </a:prstGeom>
          <a:ln w="25400">
            <a:solidFill>
              <a:srgbClr val="FFCC00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9274124F-0A3E-DA5D-2443-BE338C374A44}"/>
              </a:ext>
            </a:extLst>
          </p:cNvPr>
          <p:cNvSpPr/>
          <p:nvPr/>
        </p:nvSpPr>
        <p:spPr>
          <a:xfrm>
            <a:off x="9227754" y="3754387"/>
            <a:ext cx="1770926" cy="123531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3F4554-992D-84C3-B53B-23C83E47010E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82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5" y="1386348"/>
            <a:ext cx="11838039" cy="52192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1081376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QGIS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입지선정 및 제안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 descr="텍스트, 지도, 아틀라스이(가) 표시된 사진&#10;&#10;자동 생성된 설명">
            <a:extLst>
              <a:ext uri="{FF2B5EF4-FFF2-40B4-BE49-F238E27FC236}">
                <a16:creationId xmlns:a16="http://schemas.microsoft.com/office/drawing/2014/main" id="{E03B26EC-7AEE-2887-5ED2-559E7252F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7" y="1710880"/>
            <a:ext cx="5318757" cy="4180633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8C8A13E-A100-4847-5FBF-0166903AB712}"/>
              </a:ext>
            </a:extLst>
          </p:cNvPr>
          <p:cNvSpPr/>
          <p:nvPr/>
        </p:nvSpPr>
        <p:spPr>
          <a:xfrm>
            <a:off x="3061572" y="3150661"/>
            <a:ext cx="4566144" cy="343650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EF2EF-8AD3-137C-DFFB-DFC671BCD97B}"/>
              </a:ext>
            </a:extLst>
          </p:cNvPr>
          <p:cNvSpPr/>
          <p:nvPr/>
        </p:nvSpPr>
        <p:spPr>
          <a:xfrm>
            <a:off x="6096000" y="1580325"/>
            <a:ext cx="5684909" cy="3819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선정된 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400" dirty="0" err="1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가람동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중심지역에 인접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외곽에 위치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solidFill>
                <a:srgbClr val="11294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CD3D2A-8D55-A86A-D49B-A702B6A0DB98}"/>
              </a:ext>
            </a:extLst>
          </p:cNvPr>
          <p:cNvSpPr/>
          <p:nvPr/>
        </p:nvSpPr>
        <p:spPr>
          <a:xfrm>
            <a:off x="6096000" y="2068848"/>
            <a:ext cx="5684909" cy="3819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미개발 공터가 상당 부분 차지하여 향후 발전 가능성이 매우 높을 수 있음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A5567F-95E9-0066-8115-49B16C355C4E}"/>
              </a:ext>
            </a:extLst>
          </p:cNvPr>
          <p:cNvSpPr/>
          <p:nvPr/>
        </p:nvSpPr>
        <p:spPr>
          <a:xfrm>
            <a:off x="6096000" y="2571904"/>
            <a:ext cx="5684909" cy="38196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교통량과 인구밀도 분포는 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분위수지만 차량대수의 경우 </a:t>
            </a:r>
            <a:r>
              <a:rPr lang="en-US" altLang="ko-KR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solidFill>
                  <a:srgbClr val="1129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분위수에 포함</a:t>
            </a:r>
          </a:p>
        </p:txBody>
      </p:sp>
      <p:pic>
        <p:nvPicPr>
          <p:cNvPr id="24" name="그림 23" descr="지도, 항공 사진, 정션, 교통 회랑이(가) 표시된 사진&#10;&#10;자동 생성된 설명">
            <a:extLst>
              <a:ext uri="{FF2B5EF4-FFF2-40B4-BE49-F238E27FC236}">
                <a16:creationId xmlns:a16="http://schemas.microsoft.com/office/drawing/2014/main" id="{25B65577-5603-E69E-200C-D131EFAD4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40" y="3081315"/>
            <a:ext cx="2815546" cy="2594176"/>
          </a:xfrm>
          <a:prstGeom prst="rect">
            <a:avLst/>
          </a:prstGeom>
          <a:ln w="25400">
            <a:solidFill>
              <a:srgbClr val="FFCC00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B94E0D-E452-0665-23C2-F9C30E0FC0B2}"/>
              </a:ext>
            </a:extLst>
          </p:cNvPr>
          <p:cNvSpPr/>
          <p:nvPr/>
        </p:nvSpPr>
        <p:spPr>
          <a:xfrm>
            <a:off x="8182740" y="5891513"/>
            <a:ext cx="2963119" cy="601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이마트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세종점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맞은편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C6FCA3-C700-4905-EB7B-281469FA0BCC}"/>
              </a:ext>
            </a:extLst>
          </p:cNvPr>
          <p:cNvSpPr/>
          <p:nvPr/>
        </p:nvSpPr>
        <p:spPr>
          <a:xfrm>
            <a:off x="8182740" y="6188866"/>
            <a:ext cx="2967197" cy="3081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금송로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687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이마트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세종점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주위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3639C31-B07A-2DEE-1C64-D7041A642FA6}"/>
              </a:ext>
            </a:extLst>
          </p:cNvPr>
          <p:cNvSpPr/>
          <p:nvPr/>
        </p:nvSpPr>
        <p:spPr>
          <a:xfrm>
            <a:off x="9074553" y="4236334"/>
            <a:ext cx="1770926" cy="123531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돋보기 단색으로 채워진">
            <a:extLst>
              <a:ext uri="{FF2B5EF4-FFF2-40B4-BE49-F238E27FC236}">
                <a16:creationId xmlns:a16="http://schemas.microsoft.com/office/drawing/2014/main" id="{E1BC574C-DDE4-E93D-9ADF-AFF54046C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6696" y="5428525"/>
            <a:ext cx="914400" cy="91440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B905DD-671C-EF12-9664-C10BED8EB666}"/>
              </a:ext>
            </a:extLst>
          </p:cNvPr>
          <p:cNvCxnSpPr/>
          <p:nvPr/>
        </p:nvCxnSpPr>
        <p:spPr>
          <a:xfrm flipV="1">
            <a:off x="5041214" y="5041357"/>
            <a:ext cx="3106993" cy="648929"/>
          </a:xfrm>
          <a:prstGeom prst="straightConnector1">
            <a:avLst/>
          </a:prstGeom>
          <a:ln w="38100">
            <a:solidFill>
              <a:srgbClr val="FFCC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화살표: 수직 U-턴 단색으로 채워진">
            <a:extLst>
              <a:ext uri="{FF2B5EF4-FFF2-40B4-BE49-F238E27FC236}">
                <a16:creationId xmlns:a16="http://schemas.microsoft.com/office/drawing/2014/main" id="{3B4DF68A-282B-5AC8-5824-A08F79945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901717">
            <a:off x="2157788" y="4639515"/>
            <a:ext cx="914400" cy="91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F4D8E0-90C9-C4F5-A23C-F26ED29CF507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47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B7C779-E8B1-B3E3-3DB7-EFA1BE87DC89}"/>
              </a:ext>
            </a:extLst>
          </p:cNvPr>
          <p:cNvGrpSpPr/>
          <p:nvPr/>
        </p:nvGrpSpPr>
        <p:grpSpPr>
          <a:xfrm>
            <a:off x="7407528" y="1157256"/>
            <a:ext cx="3754719" cy="2835835"/>
            <a:chOff x="7669162" y="1157256"/>
            <a:chExt cx="3234812" cy="2835835"/>
          </a:xfrm>
        </p:grpSpPr>
        <p:pic>
          <p:nvPicPr>
            <p:cNvPr id="36" name="그림 35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2B01ABD7-D1B4-13CA-5709-CB9F0C98F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162" y="1157256"/>
              <a:ext cx="3234812" cy="2835835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8A667B7-0A47-F66C-D389-0879937611C5}"/>
                </a:ext>
              </a:extLst>
            </p:cNvPr>
            <p:cNvSpPr/>
            <p:nvPr/>
          </p:nvSpPr>
          <p:spPr>
            <a:xfrm>
              <a:off x="9963056" y="1181200"/>
              <a:ext cx="931096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900" dirty="0">
                  <a:ln w="0"/>
                  <a:solidFill>
                    <a:schemeClr val="bg1">
                      <a:alpha val="7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Image by </a:t>
              </a:r>
              <a:r>
                <a:rPr lang="en-US" altLang="ko-KR" sz="900" dirty="0" err="1">
                  <a:ln w="0"/>
                  <a:solidFill>
                    <a:schemeClr val="bg1">
                      <a:alpha val="7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Freepik</a:t>
              </a:r>
              <a:endParaRPr lang="en-US" altLang="ko-KR" sz="900" b="0" cap="none" spc="0" dirty="0">
                <a:ln w="0"/>
                <a:solidFill>
                  <a:schemeClr val="bg1"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0" y="98494"/>
            <a:ext cx="56076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실현 가능성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AAFF5D-4049-2A18-DC5F-9376EEEACBD5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B2C891-B11F-BB88-3AFA-EC19CEA6368E}"/>
              </a:ext>
            </a:extLst>
          </p:cNvPr>
          <p:cNvGrpSpPr/>
          <p:nvPr/>
        </p:nvGrpSpPr>
        <p:grpSpPr>
          <a:xfrm>
            <a:off x="285750" y="1042988"/>
            <a:ext cx="5505450" cy="2968574"/>
            <a:chOff x="285750" y="1042987"/>
            <a:chExt cx="5505450" cy="514826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2DEDB5-B74E-E696-A8B7-11623E1F3560}"/>
                </a:ext>
              </a:extLst>
            </p:cNvPr>
            <p:cNvSpPr/>
            <p:nvPr/>
          </p:nvSpPr>
          <p:spPr>
            <a:xfrm>
              <a:off x="285750" y="1323975"/>
              <a:ext cx="5505450" cy="4867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1CB9F9-3861-FBB7-E603-5C015C868620}"/>
                </a:ext>
              </a:extLst>
            </p:cNvPr>
            <p:cNvSpPr/>
            <p:nvPr/>
          </p:nvSpPr>
          <p:spPr>
            <a:xfrm>
              <a:off x="471487" y="1438275"/>
              <a:ext cx="5133975" cy="4618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클러스터링</a:t>
              </a:r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20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머신러닝을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활용하여 교통 흐름 및 차량 증감율과 같은 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데이터를 분석함으로써 최적의 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입지선정 가능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680393A-443D-E2B5-F05E-E328B50FA186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실현 가능성 </a:t>
              </a:r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endPara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32" name="그림 3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D6BF4D47-DCC7-EA40-97BC-FF0B660CA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5" y="4408520"/>
            <a:ext cx="4174287" cy="637569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34" name="그림 33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22538D31-7CE9-9B0C-6F61-B6094FAF2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6" y="5652990"/>
            <a:ext cx="4174286" cy="570966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FD0CF86-E8DE-496C-7976-18B056549060}"/>
              </a:ext>
            </a:extLst>
          </p:cNvPr>
          <p:cNvCxnSpPr>
            <a:cxnSpLocks/>
          </p:cNvCxnSpPr>
          <p:nvPr/>
        </p:nvCxnSpPr>
        <p:spPr>
          <a:xfrm>
            <a:off x="339520" y="6532188"/>
            <a:ext cx="11512960" cy="0"/>
          </a:xfrm>
          <a:prstGeom prst="line">
            <a:avLst/>
          </a:prstGeom>
          <a:ln w="381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29B017E6-7179-2A57-F20F-36978E93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317400" tIns="0" rIns="-31740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B0A6DA-99ED-2F7C-D58E-D3B49DC598DE}"/>
              </a:ext>
            </a:extLst>
          </p:cNvPr>
          <p:cNvGrpSpPr/>
          <p:nvPr/>
        </p:nvGrpSpPr>
        <p:grpSpPr>
          <a:xfrm>
            <a:off x="6865199" y="3315210"/>
            <a:ext cx="4576302" cy="4240126"/>
            <a:chOff x="6865199" y="1241704"/>
            <a:chExt cx="4576302" cy="424012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369D020-FD56-955A-D46E-19A5377B1950}"/>
                </a:ext>
              </a:extLst>
            </p:cNvPr>
            <p:cNvGrpSpPr/>
            <p:nvPr/>
          </p:nvGrpSpPr>
          <p:grpSpPr>
            <a:xfrm>
              <a:off x="6865199" y="1241704"/>
              <a:ext cx="4576302" cy="4240126"/>
              <a:chOff x="6865199" y="1241704"/>
              <a:chExt cx="4576302" cy="424012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65606CB-0A74-48EB-F87F-84D412FDFBCB}"/>
                  </a:ext>
                </a:extLst>
              </p:cNvPr>
              <p:cNvSpPr/>
              <p:nvPr/>
            </p:nvSpPr>
            <p:spPr>
              <a:xfrm rot="171926">
                <a:off x="7128275" y="1241704"/>
                <a:ext cx="4313226" cy="40863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9089A7-1564-E1F5-AE62-6E9343A9BB41}"/>
                  </a:ext>
                </a:extLst>
              </p:cNvPr>
              <p:cNvSpPr/>
              <p:nvPr/>
            </p:nvSpPr>
            <p:spPr>
              <a:xfrm rot="253518">
                <a:off x="6865199" y="1358821"/>
                <a:ext cx="4351973" cy="4123009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  <a:effectLst>
                <a:outerShdw blurRad="508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전국최초 충남연구원과 공동으로　</a:t>
                </a:r>
                <a:endPara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올해 말까지 구축 추진</a:t>
                </a:r>
                <a:endPara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3B3F4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3B3F4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아산시가 전국 최초로 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'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빅데이터 분석을 통한 공공시설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입지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·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관리 의사결정시스템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'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을 구축하기로 발표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이를 통해 공공시설 입지 결정에 있던 문제점을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해결하고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미래 도시 발전에 따른 인구 변화와 서비스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적정성 등을 종합적으로 분석하여 최적의 정책 결정과 균형 있는 서비스를 제공할 계획</a:t>
                </a:r>
                <a:r>
                  <a:rPr lang="en-US" altLang="ko-KR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이를 위해 아산시는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빅데이터 분석 기술을 활용하여 시민의 요구를 반영하고 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i="0" dirty="0">
                    <a:solidFill>
                      <a:srgbClr val="3B3F4E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행정 서비스의 효율성과 질을 높일 예정</a:t>
                </a:r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1200" b="0" i="0" dirty="0">
                  <a:solidFill>
                    <a:srgbClr val="3B3F4E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ko-KR" altLang="en-US" sz="1000" dirty="0" err="1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이진학기자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“</a:t>
                </a:r>
                <a:r>
                  <a:rPr lang="ko-KR" altLang="en-US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아산시</a:t>
                </a:r>
                <a:r>
                  <a:rPr lang="en-US" altLang="ko-KR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, ‘</a:t>
                </a:r>
                <a:r>
                  <a:rPr lang="ko-KR" altLang="en-US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빅데이터 분석을 통한 공공시설 입지</a:t>
                </a:r>
                <a:r>
                  <a:rPr lang="en-US" altLang="ko-KR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·</a:t>
                </a:r>
                <a:r>
                  <a:rPr lang="ko-KR" altLang="en-US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관리 의사결정시스템’ 구축 나서</a:t>
                </a:r>
                <a:r>
                  <a:rPr lang="en-US" altLang="ko-KR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” </a:t>
                </a:r>
                <a:r>
                  <a:rPr lang="ko-KR" altLang="en-US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금강일보</a:t>
                </a:r>
                <a:r>
                  <a:rPr lang="en-US" altLang="ko-KR" sz="1000" b="0" i="0" dirty="0">
                    <a:solidFill>
                      <a:srgbClr val="1E1E1E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,2023.05.22</a:t>
                </a:r>
                <a:endParaRPr lang="ko-KR" altLang="en-US" sz="1000" b="0" i="0" dirty="0">
                  <a:solidFill>
                    <a:srgbClr val="1E1E1E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8D964B8-7F6C-7059-85C4-9E7FACCBC30B}"/>
                </a:ext>
              </a:extLst>
            </p:cNvPr>
            <p:cNvCxnSpPr/>
            <p:nvPr/>
          </p:nvCxnSpPr>
          <p:spPr>
            <a:xfrm>
              <a:off x="7028833" y="2163933"/>
              <a:ext cx="4122013" cy="32101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9C69455-EF9E-E2A0-F4E6-E0EE94E8DDA2}"/>
              </a:ext>
            </a:extLst>
          </p:cNvPr>
          <p:cNvCxnSpPr>
            <a:cxnSpLocks/>
          </p:cNvCxnSpPr>
          <p:nvPr/>
        </p:nvCxnSpPr>
        <p:spPr>
          <a:xfrm>
            <a:off x="471487" y="5356814"/>
            <a:ext cx="526185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76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-1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A17075-9D54-D226-39D8-D5E7EC7DD387}"/>
              </a:ext>
            </a:extLst>
          </p:cNvPr>
          <p:cNvGrpSpPr/>
          <p:nvPr/>
        </p:nvGrpSpPr>
        <p:grpSpPr>
          <a:xfrm>
            <a:off x="466726" y="1354242"/>
            <a:ext cx="2984397" cy="4598884"/>
            <a:chOff x="466726" y="1562100"/>
            <a:chExt cx="3324225" cy="439102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919BCC1-40B8-BF45-D0FF-856B4C42CEC5}"/>
                </a:ext>
              </a:extLst>
            </p:cNvPr>
            <p:cNvSpPr/>
            <p:nvPr/>
          </p:nvSpPr>
          <p:spPr>
            <a:xfrm>
              <a:off x="466726" y="1562100"/>
              <a:ext cx="3324225" cy="4391025"/>
            </a:xfrm>
            <a:prstGeom prst="roundRect">
              <a:avLst>
                <a:gd name="adj" fmla="val 9790"/>
              </a:avLst>
            </a:prstGeom>
            <a:solidFill>
              <a:schemeClr val="bg1">
                <a:lumMod val="95000"/>
                <a:alpha val="53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기획배경 및 필요성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아이디어 개요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4D684FD-E00D-760A-E8FF-042B0A3714AF}"/>
                </a:ext>
              </a:extLst>
            </p:cNvPr>
            <p:cNvSpPr/>
            <p:nvPr/>
          </p:nvSpPr>
          <p:spPr>
            <a:xfrm>
              <a:off x="623888" y="1704975"/>
              <a:ext cx="3009900" cy="628650"/>
            </a:xfrm>
            <a:custGeom>
              <a:avLst/>
              <a:gdLst>
                <a:gd name="connsiteX0" fmla="*/ 319087 w 3009900"/>
                <a:gd name="connsiteY0" fmla="*/ 95250 h 628650"/>
                <a:gd name="connsiteX1" fmla="*/ 100012 w 3009900"/>
                <a:gd name="connsiteY1" fmla="*/ 314325 h 628650"/>
                <a:gd name="connsiteX2" fmla="*/ 319087 w 3009900"/>
                <a:gd name="connsiteY2" fmla="*/ 533400 h 628650"/>
                <a:gd name="connsiteX3" fmla="*/ 2690812 w 3009900"/>
                <a:gd name="connsiteY3" fmla="*/ 533400 h 628650"/>
                <a:gd name="connsiteX4" fmla="*/ 2909887 w 3009900"/>
                <a:gd name="connsiteY4" fmla="*/ 314325 h 628650"/>
                <a:gd name="connsiteX5" fmla="*/ 2690812 w 3009900"/>
                <a:gd name="connsiteY5" fmla="*/ 95250 h 628650"/>
                <a:gd name="connsiteX6" fmla="*/ 314325 w 3009900"/>
                <a:gd name="connsiteY6" fmla="*/ 0 h 628650"/>
                <a:gd name="connsiteX7" fmla="*/ 2695575 w 3009900"/>
                <a:gd name="connsiteY7" fmla="*/ 0 h 628650"/>
                <a:gd name="connsiteX8" fmla="*/ 3009900 w 3009900"/>
                <a:gd name="connsiteY8" fmla="*/ 314325 h 628650"/>
                <a:gd name="connsiteX9" fmla="*/ 2695575 w 3009900"/>
                <a:gd name="connsiteY9" fmla="*/ 628650 h 628650"/>
                <a:gd name="connsiteX10" fmla="*/ 314325 w 3009900"/>
                <a:gd name="connsiteY10" fmla="*/ 628650 h 628650"/>
                <a:gd name="connsiteX11" fmla="*/ 0 w 3009900"/>
                <a:gd name="connsiteY11" fmla="*/ 314325 h 628650"/>
                <a:gd name="connsiteX12" fmla="*/ 314325 w 3009900"/>
                <a:gd name="connsiteY12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9900" h="628650">
                  <a:moveTo>
                    <a:pt x="319087" y="95250"/>
                  </a:moveTo>
                  <a:cubicBezTo>
                    <a:pt x="198095" y="95250"/>
                    <a:pt x="100012" y="193333"/>
                    <a:pt x="100012" y="314325"/>
                  </a:cubicBezTo>
                  <a:cubicBezTo>
                    <a:pt x="100012" y="435317"/>
                    <a:pt x="198095" y="533400"/>
                    <a:pt x="319087" y="533400"/>
                  </a:cubicBezTo>
                  <a:lnTo>
                    <a:pt x="2690812" y="533400"/>
                  </a:lnTo>
                  <a:cubicBezTo>
                    <a:pt x="2811804" y="533400"/>
                    <a:pt x="2909887" y="435317"/>
                    <a:pt x="2909887" y="314325"/>
                  </a:cubicBezTo>
                  <a:cubicBezTo>
                    <a:pt x="2909887" y="193333"/>
                    <a:pt x="2811804" y="95250"/>
                    <a:pt x="2690812" y="95250"/>
                  </a:cubicBezTo>
                  <a:close/>
                  <a:moveTo>
                    <a:pt x="314325" y="0"/>
                  </a:moveTo>
                  <a:lnTo>
                    <a:pt x="2695575" y="0"/>
                  </a:lnTo>
                  <a:cubicBezTo>
                    <a:pt x="2869172" y="0"/>
                    <a:pt x="3009900" y="140728"/>
                    <a:pt x="3009900" y="314325"/>
                  </a:cubicBezTo>
                  <a:cubicBezTo>
                    <a:pt x="3009900" y="487922"/>
                    <a:pt x="2869172" y="628650"/>
                    <a:pt x="2695575" y="628650"/>
                  </a:cubicBezTo>
                  <a:lnTo>
                    <a:pt x="314325" y="628650"/>
                  </a:lnTo>
                  <a:cubicBezTo>
                    <a:pt x="140728" y="628650"/>
                    <a:pt x="0" y="487922"/>
                    <a:pt x="0" y="314325"/>
                  </a:cubicBezTo>
                  <a:cubicBezTo>
                    <a:pt x="0" y="140728"/>
                    <a:pt x="140728" y="0"/>
                    <a:pt x="314325" y="0"/>
                  </a:cubicBezTo>
                  <a:close/>
                </a:path>
              </a:pathLst>
            </a:custGeom>
            <a:solidFill>
              <a:srgbClr val="11294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 론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18F0A1-51AD-7F74-B168-0797F2986330}"/>
              </a:ext>
            </a:extLst>
          </p:cNvPr>
          <p:cNvGrpSpPr/>
          <p:nvPr/>
        </p:nvGrpSpPr>
        <p:grpSpPr>
          <a:xfrm>
            <a:off x="4002640" y="1354242"/>
            <a:ext cx="4186720" cy="4598883"/>
            <a:chOff x="3790953" y="1562100"/>
            <a:chExt cx="4186720" cy="439102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A13D26D-5563-7664-7C2A-33EC5D448A2F}"/>
                </a:ext>
              </a:extLst>
            </p:cNvPr>
            <p:cNvSpPr/>
            <p:nvPr/>
          </p:nvSpPr>
          <p:spPr>
            <a:xfrm>
              <a:off x="3790953" y="1562100"/>
              <a:ext cx="4186720" cy="4391025"/>
            </a:xfrm>
            <a:prstGeom prst="roundRect">
              <a:avLst>
                <a:gd name="adj" fmla="val 9790"/>
              </a:avLst>
            </a:prstGeom>
            <a:solidFill>
              <a:schemeClr val="bg1">
                <a:lumMod val="95000"/>
                <a:alpha val="53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기존 서비스와의 차별성 및 독창성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통계기법 활용한 분석 및 시각화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머신러닝을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활용한 분석</a:t>
              </a: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7258C44-0A03-91BA-D832-B25EAE53567C}"/>
                </a:ext>
              </a:extLst>
            </p:cNvPr>
            <p:cNvSpPr/>
            <p:nvPr/>
          </p:nvSpPr>
          <p:spPr>
            <a:xfrm>
              <a:off x="3988892" y="1704975"/>
              <a:ext cx="3790841" cy="628650"/>
            </a:xfrm>
            <a:custGeom>
              <a:avLst/>
              <a:gdLst>
                <a:gd name="connsiteX0" fmla="*/ 319087 w 3009900"/>
                <a:gd name="connsiteY0" fmla="*/ 95250 h 628650"/>
                <a:gd name="connsiteX1" fmla="*/ 100012 w 3009900"/>
                <a:gd name="connsiteY1" fmla="*/ 314325 h 628650"/>
                <a:gd name="connsiteX2" fmla="*/ 319087 w 3009900"/>
                <a:gd name="connsiteY2" fmla="*/ 533400 h 628650"/>
                <a:gd name="connsiteX3" fmla="*/ 2690812 w 3009900"/>
                <a:gd name="connsiteY3" fmla="*/ 533400 h 628650"/>
                <a:gd name="connsiteX4" fmla="*/ 2909887 w 3009900"/>
                <a:gd name="connsiteY4" fmla="*/ 314325 h 628650"/>
                <a:gd name="connsiteX5" fmla="*/ 2690812 w 3009900"/>
                <a:gd name="connsiteY5" fmla="*/ 95250 h 628650"/>
                <a:gd name="connsiteX6" fmla="*/ 314325 w 3009900"/>
                <a:gd name="connsiteY6" fmla="*/ 0 h 628650"/>
                <a:gd name="connsiteX7" fmla="*/ 2695575 w 3009900"/>
                <a:gd name="connsiteY7" fmla="*/ 0 h 628650"/>
                <a:gd name="connsiteX8" fmla="*/ 3009900 w 3009900"/>
                <a:gd name="connsiteY8" fmla="*/ 314325 h 628650"/>
                <a:gd name="connsiteX9" fmla="*/ 2695575 w 3009900"/>
                <a:gd name="connsiteY9" fmla="*/ 628650 h 628650"/>
                <a:gd name="connsiteX10" fmla="*/ 314325 w 3009900"/>
                <a:gd name="connsiteY10" fmla="*/ 628650 h 628650"/>
                <a:gd name="connsiteX11" fmla="*/ 0 w 3009900"/>
                <a:gd name="connsiteY11" fmla="*/ 314325 h 628650"/>
                <a:gd name="connsiteX12" fmla="*/ 314325 w 3009900"/>
                <a:gd name="connsiteY12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9900" h="628650">
                  <a:moveTo>
                    <a:pt x="319087" y="95250"/>
                  </a:moveTo>
                  <a:cubicBezTo>
                    <a:pt x="198095" y="95250"/>
                    <a:pt x="100012" y="193333"/>
                    <a:pt x="100012" y="314325"/>
                  </a:cubicBezTo>
                  <a:cubicBezTo>
                    <a:pt x="100012" y="435317"/>
                    <a:pt x="198095" y="533400"/>
                    <a:pt x="319087" y="533400"/>
                  </a:cubicBezTo>
                  <a:lnTo>
                    <a:pt x="2690812" y="533400"/>
                  </a:lnTo>
                  <a:cubicBezTo>
                    <a:pt x="2811804" y="533400"/>
                    <a:pt x="2909887" y="435317"/>
                    <a:pt x="2909887" y="314325"/>
                  </a:cubicBezTo>
                  <a:cubicBezTo>
                    <a:pt x="2909887" y="193333"/>
                    <a:pt x="2811804" y="95250"/>
                    <a:pt x="2690812" y="95250"/>
                  </a:cubicBezTo>
                  <a:close/>
                  <a:moveTo>
                    <a:pt x="314325" y="0"/>
                  </a:moveTo>
                  <a:lnTo>
                    <a:pt x="2695575" y="0"/>
                  </a:lnTo>
                  <a:cubicBezTo>
                    <a:pt x="2869172" y="0"/>
                    <a:pt x="3009900" y="140728"/>
                    <a:pt x="3009900" y="314325"/>
                  </a:cubicBezTo>
                  <a:cubicBezTo>
                    <a:pt x="3009900" y="487922"/>
                    <a:pt x="2869172" y="628650"/>
                    <a:pt x="2695575" y="628650"/>
                  </a:cubicBezTo>
                  <a:lnTo>
                    <a:pt x="314325" y="628650"/>
                  </a:lnTo>
                  <a:cubicBezTo>
                    <a:pt x="140728" y="628650"/>
                    <a:pt x="0" y="487922"/>
                    <a:pt x="0" y="314325"/>
                  </a:cubicBezTo>
                  <a:cubicBezTo>
                    <a:pt x="0" y="140728"/>
                    <a:pt x="140728" y="0"/>
                    <a:pt x="314325" y="0"/>
                  </a:cubicBezTo>
                  <a:close/>
                </a:path>
              </a:pathLst>
            </a:custGeom>
            <a:solidFill>
              <a:srgbClr val="11294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 론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D547F7-F102-BBCB-2245-FC894DC0E2BC}"/>
              </a:ext>
            </a:extLst>
          </p:cNvPr>
          <p:cNvGrpSpPr/>
          <p:nvPr/>
        </p:nvGrpSpPr>
        <p:grpSpPr>
          <a:xfrm>
            <a:off x="8740877" y="1354242"/>
            <a:ext cx="2984397" cy="4598883"/>
            <a:chOff x="8401049" y="1562100"/>
            <a:chExt cx="3324225" cy="439102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74D3535-7E93-C68A-E30B-A8DE0A3BE821}"/>
                </a:ext>
              </a:extLst>
            </p:cNvPr>
            <p:cNvSpPr/>
            <p:nvPr/>
          </p:nvSpPr>
          <p:spPr>
            <a:xfrm>
              <a:off x="8401049" y="1562100"/>
              <a:ext cx="3324225" cy="4391025"/>
            </a:xfrm>
            <a:prstGeom prst="roundRect">
              <a:avLst>
                <a:gd name="adj" fmla="val 9790"/>
              </a:avLst>
            </a:prstGeom>
            <a:solidFill>
              <a:schemeClr val="bg1">
                <a:lumMod val="95000"/>
                <a:alpha val="53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아이디어 실현 가능성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기대 효과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발전 가능성</a:t>
              </a:r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한계점</a:t>
              </a:r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참고문헌 및 활용 데이터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F1480FE-BD51-F292-E395-8EB892801924}"/>
                </a:ext>
              </a:extLst>
            </p:cNvPr>
            <p:cNvSpPr/>
            <p:nvPr/>
          </p:nvSpPr>
          <p:spPr>
            <a:xfrm>
              <a:off x="8558211" y="1704975"/>
              <a:ext cx="3009900" cy="628650"/>
            </a:xfrm>
            <a:custGeom>
              <a:avLst/>
              <a:gdLst>
                <a:gd name="connsiteX0" fmla="*/ 319087 w 3009900"/>
                <a:gd name="connsiteY0" fmla="*/ 95250 h 628650"/>
                <a:gd name="connsiteX1" fmla="*/ 100012 w 3009900"/>
                <a:gd name="connsiteY1" fmla="*/ 314325 h 628650"/>
                <a:gd name="connsiteX2" fmla="*/ 319087 w 3009900"/>
                <a:gd name="connsiteY2" fmla="*/ 533400 h 628650"/>
                <a:gd name="connsiteX3" fmla="*/ 2690812 w 3009900"/>
                <a:gd name="connsiteY3" fmla="*/ 533400 h 628650"/>
                <a:gd name="connsiteX4" fmla="*/ 2909887 w 3009900"/>
                <a:gd name="connsiteY4" fmla="*/ 314325 h 628650"/>
                <a:gd name="connsiteX5" fmla="*/ 2690812 w 3009900"/>
                <a:gd name="connsiteY5" fmla="*/ 95250 h 628650"/>
                <a:gd name="connsiteX6" fmla="*/ 314325 w 3009900"/>
                <a:gd name="connsiteY6" fmla="*/ 0 h 628650"/>
                <a:gd name="connsiteX7" fmla="*/ 2695575 w 3009900"/>
                <a:gd name="connsiteY7" fmla="*/ 0 h 628650"/>
                <a:gd name="connsiteX8" fmla="*/ 3009900 w 3009900"/>
                <a:gd name="connsiteY8" fmla="*/ 314325 h 628650"/>
                <a:gd name="connsiteX9" fmla="*/ 2695575 w 3009900"/>
                <a:gd name="connsiteY9" fmla="*/ 628650 h 628650"/>
                <a:gd name="connsiteX10" fmla="*/ 314325 w 3009900"/>
                <a:gd name="connsiteY10" fmla="*/ 628650 h 628650"/>
                <a:gd name="connsiteX11" fmla="*/ 0 w 3009900"/>
                <a:gd name="connsiteY11" fmla="*/ 314325 h 628650"/>
                <a:gd name="connsiteX12" fmla="*/ 314325 w 3009900"/>
                <a:gd name="connsiteY12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9900" h="628650">
                  <a:moveTo>
                    <a:pt x="319087" y="95250"/>
                  </a:moveTo>
                  <a:cubicBezTo>
                    <a:pt x="198095" y="95250"/>
                    <a:pt x="100012" y="193333"/>
                    <a:pt x="100012" y="314325"/>
                  </a:cubicBezTo>
                  <a:cubicBezTo>
                    <a:pt x="100012" y="435317"/>
                    <a:pt x="198095" y="533400"/>
                    <a:pt x="319087" y="533400"/>
                  </a:cubicBezTo>
                  <a:lnTo>
                    <a:pt x="2690812" y="533400"/>
                  </a:lnTo>
                  <a:cubicBezTo>
                    <a:pt x="2811804" y="533400"/>
                    <a:pt x="2909887" y="435317"/>
                    <a:pt x="2909887" y="314325"/>
                  </a:cubicBezTo>
                  <a:cubicBezTo>
                    <a:pt x="2909887" y="193333"/>
                    <a:pt x="2811804" y="95250"/>
                    <a:pt x="2690812" y="95250"/>
                  </a:cubicBezTo>
                  <a:close/>
                  <a:moveTo>
                    <a:pt x="314325" y="0"/>
                  </a:moveTo>
                  <a:lnTo>
                    <a:pt x="2695575" y="0"/>
                  </a:lnTo>
                  <a:cubicBezTo>
                    <a:pt x="2869172" y="0"/>
                    <a:pt x="3009900" y="140728"/>
                    <a:pt x="3009900" y="314325"/>
                  </a:cubicBezTo>
                  <a:cubicBezTo>
                    <a:pt x="3009900" y="487922"/>
                    <a:pt x="2869172" y="628650"/>
                    <a:pt x="2695575" y="628650"/>
                  </a:cubicBezTo>
                  <a:lnTo>
                    <a:pt x="314325" y="628650"/>
                  </a:lnTo>
                  <a:cubicBezTo>
                    <a:pt x="140728" y="628650"/>
                    <a:pt x="0" y="487922"/>
                    <a:pt x="0" y="314325"/>
                  </a:cubicBezTo>
                  <a:cubicBezTo>
                    <a:pt x="0" y="140728"/>
                    <a:pt x="140728" y="0"/>
                    <a:pt x="314325" y="0"/>
                  </a:cubicBezTo>
                  <a:close/>
                </a:path>
              </a:pathLst>
            </a:custGeom>
            <a:solidFill>
              <a:srgbClr val="11294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 론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0" y="67729"/>
            <a:ext cx="24545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Contents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88116FA-A937-263B-3FF9-3A58C0A50794}"/>
              </a:ext>
            </a:extLst>
          </p:cNvPr>
          <p:cNvCxnSpPr>
            <a:cxnSpLocks/>
          </p:cNvCxnSpPr>
          <p:nvPr/>
        </p:nvCxnSpPr>
        <p:spPr>
          <a:xfrm>
            <a:off x="729205" y="6671722"/>
            <a:ext cx="10838906" cy="0"/>
          </a:xfrm>
          <a:prstGeom prst="line">
            <a:avLst/>
          </a:prstGeom>
          <a:ln w="34925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4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AAFF5D-4049-2A18-DC5F-9376EEEACBD5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B2C891-B11F-BB88-3AFA-EC19CEA6368E}"/>
              </a:ext>
            </a:extLst>
          </p:cNvPr>
          <p:cNvGrpSpPr/>
          <p:nvPr/>
        </p:nvGrpSpPr>
        <p:grpSpPr>
          <a:xfrm>
            <a:off x="285750" y="1143568"/>
            <a:ext cx="5505450" cy="2840755"/>
            <a:chOff x="285750" y="1042987"/>
            <a:chExt cx="5505450" cy="514826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2DEDB5-B74E-E696-A8B7-11623E1F3560}"/>
                </a:ext>
              </a:extLst>
            </p:cNvPr>
            <p:cNvSpPr/>
            <p:nvPr/>
          </p:nvSpPr>
          <p:spPr>
            <a:xfrm>
              <a:off x="285750" y="1323975"/>
              <a:ext cx="5505450" cy="4867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1CB9F9-3861-FBB7-E603-5C015C868620}"/>
                </a:ext>
              </a:extLst>
            </p:cNvPr>
            <p:cNvSpPr/>
            <p:nvPr/>
          </p:nvSpPr>
          <p:spPr>
            <a:xfrm>
              <a:off x="471487" y="1438275"/>
              <a:ext cx="5133975" cy="4618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2009</a:t>
              </a: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년부터 시행되고 시민의 참여가 입증된 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서울시의 에코 마일리지 정책을 벤치마킹하여 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정책을 수립한다면 긍정적인 효과를 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기대할 수 있음</a:t>
              </a:r>
              <a:endPara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680393A-443D-E2B5-F05E-E328B50FA186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실현 가능성 </a:t>
              </a:r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endPara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5" name="그림 4" descr="아동 미술, 클립아트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7FF118BB-8F72-7FE9-1BEA-F171D904A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87" y="1108965"/>
            <a:ext cx="4866684" cy="1752222"/>
          </a:xfrm>
          <a:prstGeom prst="rect">
            <a:avLst/>
          </a:prstGeom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F9F56B-D5FB-9252-EB07-7904EB530964}"/>
              </a:ext>
            </a:extLst>
          </p:cNvPr>
          <p:cNvSpPr/>
          <p:nvPr/>
        </p:nvSpPr>
        <p:spPr>
          <a:xfrm>
            <a:off x="9369475" y="1235217"/>
            <a:ext cx="1802096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00" dirty="0">
                <a:ln w="0"/>
                <a:solidFill>
                  <a:schemeClr val="bg1">
                    <a:lumMod val="65000"/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by rawpixel.com on </a:t>
            </a:r>
            <a:r>
              <a:rPr lang="en-US" altLang="ko-KR" sz="800" dirty="0" err="1">
                <a:ln w="0"/>
                <a:solidFill>
                  <a:schemeClr val="bg1">
                    <a:lumMod val="65000"/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Freepik</a:t>
            </a:r>
            <a:endParaRPr lang="en-US" altLang="ko-KR" sz="800" b="0" cap="none" spc="0" dirty="0">
              <a:ln w="0"/>
              <a:solidFill>
                <a:schemeClr val="bg1">
                  <a:lumMod val="65000"/>
                  <a:alpha val="7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79A5620-A410-62FB-724B-4BC583FC1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317400" tIns="0" rIns="-31740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B092A36-4549-A524-813F-C1864984F28B}"/>
              </a:ext>
            </a:extLst>
          </p:cNvPr>
          <p:cNvCxnSpPr>
            <a:cxnSpLocks/>
          </p:cNvCxnSpPr>
          <p:nvPr/>
        </p:nvCxnSpPr>
        <p:spPr>
          <a:xfrm>
            <a:off x="339520" y="6759506"/>
            <a:ext cx="11512960" cy="0"/>
          </a:xfrm>
          <a:prstGeom prst="line">
            <a:avLst/>
          </a:prstGeom>
          <a:ln w="381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0ECF5C7-9695-BBCC-C07C-2288FA5225A8}"/>
              </a:ext>
            </a:extLst>
          </p:cNvPr>
          <p:cNvGrpSpPr/>
          <p:nvPr/>
        </p:nvGrpSpPr>
        <p:grpSpPr>
          <a:xfrm>
            <a:off x="6821578" y="2831691"/>
            <a:ext cx="4576302" cy="4240126"/>
            <a:chOff x="6865199" y="1241704"/>
            <a:chExt cx="4576302" cy="424012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6C4D24D-546E-DCF4-0ABB-83BE5EA2207D}"/>
                </a:ext>
              </a:extLst>
            </p:cNvPr>
            <p:cNvGrpSpPr/>
            <p:nvPr/>
          </p:nvGrpSpPr>
          <p:grpSpPr>
            <a:xfrm>
              <a:off x="6865199" y="1241704"/>
              <a:ext cx="4576302" cy="4240126"/>
              <a:chOff x="6865199" y="1241704"/>
              <a:chExt cx="4576302" cy="424012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C4077D-2F30-D35A-E7C1-03F8933A02BF}"/>
                  </a:ext>
                </a:extLst>
              </p:cNvPr>
              <p:cNvSpPr/>
              <p:nvPr/>
            </p:nvSpPr>
            <p:spPr>
              <a:xfrm rot="171926">
                <a:off x="7128275" y="1241704"/>
                <a:ext cx="4313226" cy="40863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BD8EB66-29BD-DDC2-C981-4DC2CBBEE7CA}"/>
                  </a:ext>
                </a:extLst>
              </p:cNvPr>
              <p:cNvSpPr/>
              <p:nvPr/>
            </p:nvSpPr>
            <p:spPr>
              <a:xfrm rot="253518">
                <a:off x="6865199" y="1358821"/>
                <a:ext cx="4351973" cy="4123009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  <a:effectLst>
                <a:outerShdw blurRad="50800" dist="38100" dir="5400000" sx="104000" sy="104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서울시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에코마일리지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2009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년 최초 시행 후</a:t>
                </a:r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현재까지 긍정적인 성과 걷어</a:t>
                </a:r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해당 정책 도입 후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245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만명이 가입해 서울 시민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4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명 중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명 꼴로 참여 중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에너지 절약으로 감축한 온실가스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(CO2)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양은 약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226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만 톤임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해당 양은 서울시 전체 면적의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3.5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배 달하는 숲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(2,100k</a:t>
                </a:r>
                <a:r>
                  <a:rPr lang="ko-KR" altLang="en-US" sz="1400" b="0" i="0" dirty="0">
                    <a:solidFill>
                      <a:schemeClr val="tx1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㎡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을 조성한 효과와 맞먹음</a:t>
                </a:r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특히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에너지다소비사업장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*과 아파트단지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주상복합건물 등 에너지를 다량 소비하는 건물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3,407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개소에서 온실가스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48,767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CO2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를 감축하는 성과를 거둠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이는 상반기 온실가스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감축량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중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29.8%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에 달하는 수치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※</a:t>
                </a:r>
                <a:r>
                  <a:rPr lang="ko-KR" altLang="en-US" sz="1000" dirty="0" err="1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에너지다소비사업장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연간 에너지사용량이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2,000TOE(Ton of Oil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Equivalent -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석유환산톤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이상인 건물 및 사업장</a:t>
                </a:r>
                <a:endParaRPr lang="en-US" altLang="ko-KR" sz="10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endParaRPr lang="en-US" altLang="ko-KR" sz="10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r>
                  <a:rPr lang="ko-KR" altLang="en-US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서울시 에너지시민협력과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, ‘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서울시민 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5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명 중 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1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명 </a:t>
                </a:r>
                <a:r>
                  <a:rPr lang="ko-KR" altLang="en-US" sz="1000" b="1" i="0" dirty="0" err="1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에코마일리지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 회원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…</a:t>
                </a:r>
              </a:p>
              <a:p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상반기 온실가스 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16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만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4</a:t>
                </a:r>
                <a:r>
                  <a:rPr lang="ko-KR" altLang="en-US" sz="1000" b="1" i="0" dirty="0" err="1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천톤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CO2 </a:t>
                </a:r>
                <a:r>
                  <a:rPr lang="ko-KR" altLang="en-US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감축</a:t>
                </a:r>
                <a:r>
                  <a:rPr lang="en-US" altLang="ko-KR" sz="1000" b="1" i="0" dirty="0">
                    <a:solidFill>
                      <a:srgbClr val="222222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’</a:t>
                </a:r>
                <a:r>
                  <a:rPr lang="en-US" altLang="ko-KR" sz="1000" b="1" i="0" dirty="0">
                    <a:solidFill>
                      <a:schemeClr val="tx1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 2020.05.20</a:t>
                </a:r>
                <a:endParaRPr lang="ko-KR" altLang="en-US" sz="1000" b="1" i="0" dirty="0">
                  <a:solidFill>
                    <a:srgbClr val="222222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C4D728-2156-B13D-91C5-D00E24F7A1F2}"/>
                </a:ext>
              </a:extLst>
            </p:cNvPr>
            <p:cNvCxnSpPr>
              <a:cxnSpLocks/>
            </p:cNvCxnSpPr>
            <p:nvPr/>
          </p:nvCxnSpPr>
          <p:spPr>
            <a:xfrm>
              <a:off x="7061565" y="1994887"/>
              <a:ext cx="4127487" cy="34264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4E346EA-5290-E413-2235-74A735E2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4363052"/>
            <a:ext cx="5505450" cy="2015887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C276B-7DA7-907F-23D5-32DED7362448}"/>
              </a:ext>
            </a:extLst>
          </p:cNvPr>
          <p:cNvSpPr/>
          <p:nvPr/>
        </p:nvSpPr>
        <p:spPr>
          <a:xfrm>
            <a:off x="195068" y="6400248"/>
            <a:ext cx="4163319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서울특별시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에코마일리지제</a:t>
            </a:r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성과 평가 및 개선방안 도출 연구 보고서 발췌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2019, 74P</a:t>
            </a:r>
            <a:endPara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B4910E8-EB4C-ABFE-C973-81D7E8DF6175}"/>
              </a:ext>
            </a:extLst>
          </p:cNvPr>
          <p:cNvCxnSpPr>
            <a:cxnSpLocks/>
          </p:cNvCxnSpPr>
          <p:nvPr/>
        </p:nvCxnSpPr>
        <p:spPr>
          <a:xfrm>
            <a:off x="285750" y="4161630"/>
            <a:ext cx="5469142" cy="0"/>
          </a:xfrm>
          <a:prstGeom prst="line">
            <a:avLst/>
          </a:prstGeom>
          <a:ln w="381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349A79-4311-BBCB-9B73-24F31CDE5F13}"/>
              </a:ext>
            </a:extLst>
          </p:cNvPr>
          <p:cNvSpPr/>
          <p:nvPr/>
        </p:nvSpPr>
        <p:spPr>
          <a:xfrm>
            <a:off x="0" y="98494"/>
            <a:ext cx="56076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실현 가능성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90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5" y="107722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878D41-4218-4477-1067-1D8894BC2CB9}"/>
              </a:ext>
            </a:extLst>
          </p:cNvPr>
          <p:cNvGrpSpPr/>
          <p:nvPr/>
        </p:nvGrpSpPr>
        <p:grpSpPr>
          <a:xfrm>
            <a:off x="357007" y="1104521"/>
            <a:ext cx="5505450" cy="2371727"/>
            <a:chOff x="285750" y="1042987"/>
            <a:chExt cx="5505450" cy="2071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68F18-D080-0B27-7B8A-5C68DCC7C6C9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스테이션의 입지 선정을 통해 친환경 대중교통 이용을 유도</a:t>
              </a:r>
              <a:r>
                <a:rPr lang="en-US" altLang="ko-KR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 혼잡 및 주차 문제를 해결하고 효율적인 도시 공간 활용을 통해 도시 계획의 안정적인 운영과 이에 따른 </a:t>
              </a:r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시민의 편의성 증진 기대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E150F49-B25B-7B74-2AEE-FFD40DA24385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</a:t>
              </a:r>
              <a:r>
                <a:rPr lang="ko-KR" altLang="en-US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AB3818-DEDA-C6CF-59F1-F3D0A9103020}"/>
              </a:ext>
            </a:extLst>
          </p:cNvPr>
          <p:cNvGrpSpPr/>
          <p:nvPr/>
        </p:nvGrpSpPr>
        <p:grpSpPr>
          <a:xfrm>
            <a:off x="357007" y="3725686"/>
            <a:ext cx="11316622" cy="2793098"/>
            <a:chOff x="285750" y="869037"/>
            <a:chExt cx="5505450" cy="224563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DB5848-0437-18E8-AA1D-621680F769BF}"/>
                </a:ext>
              </a:extLst>
            </p:cNvPr>
            <p:cNvSpPr/>
            <p:nvPr/>
          </p:nvSpPr>
          <p:spPr>
            <a:xfrm>
              <a:off x="285750" y="1200204"/>
              <a:ext cx="5505450" cy="1914472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 latinLnBrk="1">
                <a:spcAft>
                  <a:spcPts val="800"/>
                </a:spcAft>
              </a:pPr>
              <a:r>
                <a:rPr lang="ko-KR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세종시만의 친환경 마일리지 정책</a:t>
              </a:r>
              <a:r>
                <a:rPr lang="en-US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 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가칭</a:t>
              </a: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: SSE(Sejong Save Earth)</a:t>
              </a:r>
              <a:r>
                <a:rPr lang="ko-KR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을 도입하여</a:t>
              </a:r>
              <a:r>
                <a:rPr lang="en-US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 </a:t>
              </a:r>
              <a:r>
                <a:rPr lang="ko-KR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시민들의 적극적인 서비스 이용을 유도</a:t>
              </a:r>
              <a:r>
                <a:rPr lang="en-US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환경 문제 개선에 기여 및 기존 서울시의 </a:t>
              </a:r>
              <a:endParaRPr lang="en-US" altLang="ko-KR" sz="1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spcAft>
                  <a:spcPts val="800"/>
                </a:spcAft>
              </a:pPr>
              <a:r>
                <a:rPr lang="ko-KR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마일리지 정책과</a:t>
              </a:r>
              <a:r>
                <a:rPr lang="en-US" altLang="ko-KR" sz="1200" kern="1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다르게 대중교통 이용을 유도하여 온실가스 배출 감소 및 교통혼잡 감소를 유도</a:t>
              </a:r>
              <a:endParaRPr lang="en-US" altLang="ko-KR" sz="1200" kern="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spcAft>
                  <a:spcPts val="800"/>
                </a:spcAft>
              </a:pPr>
              <a:endParaRPr lang="ko-KR" altLang="ko-KR" sz="8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spcAft>
                  <a:spcPts val="800"/>
                </a:spcAft>
              </a:pP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1. 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개인의 교통카드 </a:t>
              </a:r>
              <a:r>
                <a:rPr lang="ko-KR" altLang="ko-KR" sz="1200" kern="100" dirty="0" err="1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이용량을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수집하여 전월</a:t>
              </a: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(or 3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개월 간의 평균 값</a:t>
              </a: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)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대비 교통카드 </a:t>
              </a:r>
              <a:r>
                <a:rPr lang="ko-KR" altLang="ko-KR" sz="1200" kern="100" dirty="0" err="1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이용량이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증가한 경우</a:t>
              </a: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 </a:t>
              </a:r>
              <a:r>
                <a:rPr lang="ko-KR" altLang="ko-KR" sz="1200" kern="100" dirty="0" err="1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증가량에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비례하여 마일리지 제공</a:t>
              </a:r>
            </a:p>
            <a:p>
              <a:pPr algn="ctr" latinLnBrk="1">
                <a:spcAft>
                  <a:spcPts val="800"/>
                </a:spcAft>
              </a:pP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2. 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자가용 주행 거리의 전월 대비 감소량에 비례해서 일정 수준의 마일리지를 지급</a:t>
              </a:r>
            </a:p>
            <a:p>
              <a:pPr algn="ctr" latinLnBrk="1">
                <a:spcAft>
                  <a:spcPts val="800"/>
                </a:spcAft>
              </a:pP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3. 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교통 문제 완화에 도움을 줄 수 있는 </a:t>
              </a:r>
              <a:r>
                <a:rPr lang="ko-KR" altLang="ko-KR" sz="1200" kern="100" dirty="0" err="1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셔클</a:t>
              </a: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1200" kern="100" dirty="0" err="1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어울링</a:t>
              </a: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(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공공 자전거</a:t>
              </a:r>
              <a:r>
                <a:rPr lang="en-US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) </a:t>
              </a:r>
              <a:r>
                <a:rPr lang="ko-KR" altLang="ko-KR" sz="1200" kern="100" dirty="0">
                  <a:solidFill>
                    <a:srgbClr val="00B050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일정 횟수 이용 시 이용 요금의 일정량을 마일리지로 지급</a:t>
              </a:r>
            </a:p>
            <a:p>
              <a:pPr algn="ctr" latinLnBrk="1">
                <a:spcAft>
                  <a:spcPts val="800"/>
                </a:spcAft>
              </a:pPr>
              <a:r>
                <a:rPr lang="en-US" altLang="ko-KR" sz="1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 </a:t>
              </a:r>
              <a:endParaRPr lang="ko-KR" altLang="ko-KR" sz="1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endParaRPr>
            </a:p>
            <a:p>
              <a:pPr algn="ctr" latinLnBrk="1">
                <a:spcAft>
                  <a:spcPts val="800"/>
                </a:spcAft>
              </a:pPr>
              <a:r>
                <a:rPr lang="ko-KR" altLang="ko-KR" sz="1200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마일리지 활용</a:t>
              </a:r>
              <a:r>
                <a:rPr lang="en-US" altLang="ko-KR" sz="1200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: </a:t>
              </a:r>
              <a:r>
                <a:rPr lang="ko-KR" altLang="ko-KR" sz="1200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지역화폐</a:t>
              </a:r>
              <a:r>
                <a:rPr lang="en-US" altLang="ko-KR" sz="1200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(</a:t>
              </a:r>
              <a:r>
                <a:rPr lang="ko-KR" altLang="ko-KR" sz="1200" kern="1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여민전</a:t>
              </a:r>
              <a:r>
                <a:rPr lang="en-US" altLang="ko-KR" sz="1200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), </a:t>
              </a:r>
              <a:r>
                <a:rPr lang="ko-KR" altLang="ko-KR" sz="1200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대중교통에 이용가능한 </a:t>
              </a:r>
              <a:r>
                <a:rPr lang="ko-KR" altLang="ko-KR" sz="1200" kern="1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기프트카드</a:t>
              </a:r>
              <a:endParaRPr lang="ko-KR" altLang="ko-KR" sz="12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6CB104D-AB8F-FAB2-E985-BFA0AC796C12}"/>
                </a:ext>
              </a:extLst>
            </p:cNvPr>
            <p:cNvSpPr/>
            <p:nvPr/>
          </p:nvSpPr>
          <p:spPr>
            <a:xfrm>
              <a:off x="2257841" y="869037"/>
              <a:ext cx="1639769" cy="438614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 참여형 친환경 정책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FAC0C6-0C78-9683-41CA-2919C9BA9D57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187B8B-88AF-F08F-AE92-CFD81B465B6A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E437BF5-4764-BB62-7808-4A9A459FAB84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ADAAFD-CBD1-675D-BF88-8B1303A80F8B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049295-EF11-7A55-BBFE-F21001452CA5}"/>
              </a:ext>
            </a:extLst>
          </p:cNvPr>
          <p:cNvGrpSpPr/>
          <p:nvPr/>
        </p:nvGrpSpPr>
        <p:grpSpPr>
          <a:xfrm>
            <a:off x="6264234" y="1123084"/>
            <a:ext cx="5505450" cy="2371727"/>
            <a:chOff x="285750" y="1042987"/>
            <a:chExt cx="5505450" cy="207168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1022BCE-FDEB-FD48-A807-CA6273A5BFAC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세종시는 국가 시범도시로 선정되어 스마트 도시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구축을 </a:t>
              </a:r>
              <a:endParaRPr lang="en-US" altLang="ko-KR" sz="16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선도하는 만큼</a:t>
              </a: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600" b="1" i="0" dirty="0" err="1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및 마일리지 정책을 </a:t>
              </a:r>
              <a:endParaRPr lang="en-US" altLang="ko-KR" sz="1600" b="1" i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시행하면 국내에서 스마트 도시 선도에 큰 </a:t>
              </a:r>
              <a:endParaRPr lang="en-US" altLang="ko-KR" sz="1600" b="1" i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i="0" dirty="0">
                  <a:solidFill>
                    <a:schemeClr val="tx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기여가 가능할 것이라고 예상</a:t>
              </a:r>
              <a:endPara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593AC5D-5641-973B-009D-D5CF575B01ED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국내 스마트 도시 선도</a:t>
              </a: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5DDF9EE-63BD-A92B-BFAF-02103EDBC789}"/>
              </a:ext>
            </a:extLst>
          </p:cNvPr>
          <p:cNvCxnSpPr>
            <a:cxnSpLocks/>
          </p:cNvCxnSpPr>
          <p:nvPr/>
        </p:nvCxnSpPr>
        <p:spPr>
          <a:xfrm>
            <a:off x="518370" y="6708961"/>
            <a:ext cx="11155259" cy="0"/>
          </a:xfrm>
          <a:prstGeom prst="line">
            <a:avLst/>
          </a:prstGeom>
          <a:ln w="381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래픽 24" descr="화살표 원 단색으로 채워진">
            <a:extLst>
              <a:ext uri="{FF2B5EF4-FFF2-40B4-BE49-F238E27FC236}">
                <a16:creationId xmlns:a16="http://schemas.microsoft.com/office/drawing/2014/main" id="{4EBA7B8A-A1DB-32E2-4C6F-9C9273042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100" y="2548835"/>
            <a:ext cx="1310491" cy="13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55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325" y="107722"/>
            <a:ext cx="35333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가능성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A816C5-0296-5F89-8159-D6DF54AFEB51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E60D5C-27D3-18CC-28C5-9B4A78EA42D3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054BD28-A0D5-092F-D24D-A19EAB17E805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958353-1072-A577-AEEE-510390228112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FC7D0F-01D9-635C-4745-C69ECC6BC6AC}"/>
              </a:ext>
            </a:extLst>
          </p:cNvPr>
          <p:cNvGrpSpPr/>
          <p:nvPr/>
        </p:nvGrpSpPr>
        <p:grpSpPr>
          <a:xfrm>
            <a:off x="319942" y="4012082"/>
            <a:ext cx="5505450" cy="2071689"/>
            <a:chOff x="285750" y="1042987"/>
            <a:chExt cx="5505450" cy="207168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2F1499-AEC2-6B02-D929-D132F01556C0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정확도 높은 </a:t>
              </a:r>
              <a:r>
                <a:rPr lang="ko-KR" altLang="en-US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모델을 구현하기 위해 방대한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양의 데이터가 요구되는 만큼 보다 많은 양의 데이터를 확보한다면 더욱 효율적인 입지 선정 가능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294B4AC-A752-C13D-2C96-C52557E7127B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확보의 중요성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1ED146-C173-4E9F-D647-ED72C7EF7CD6}"/>
              </a:ext>
            </a:extLst>
          </p:cNvPr>
          <p:cNvGrpSpPr/>
          <p:nvPr/>
        </p:nvGrpSpPr>
        <p:grpSpPr>
          <a:xfrm>
            <a:off x="6375419" y="1215951"/>
            <a:ext cx="5505450" cy="2071689"/>
            <a:chOff x="285750" y="1042987"/>
            <a:chExt cx="5505450" cy="207168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0BB5F0-4AEA-69A3-20B6-C76E4E6E1D54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시민의 참여를 이끌어 내기 위해 신설된 정책에 대한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적극적인 홍보 활동 필요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(SNS,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전단지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홈페이지 게시 등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29476A2-172F-E080-2920-FBD7B10D4A14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홍보 활동의 필요성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CE046C4-8E4D-2AAE-8C0A-60411C3EA9FB}"/>
              </a:ext>
            </a:extLst>
          </p:cNvPr>
          <p:cNvGrpSpPr/>
          <p:nvPr/>
        </p:nvGrpSpPr>
        <p:grpSpPr>
          <a:xfrm>
            <a:off x="319944" y="1221068"/>
            <a:ext cx="5505450" cy="2071689"/>
            <a:chOff x="285750" y="1042987"/>
            <a:chExt cx="5505450" cy="20716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EF302E-6FF2-0946-557E-936A5A394972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건설에 관련된 이해관계자의 견해 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차이로 인해 갈등이 발생할 수 있으므로 사전 조율 필요 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241B1DE-3799-BF90-3022-971FA02C5583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이해관계자와의 조율 필요성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D2E5C2E-00D3-C387-E525-BFF588583ECA}"/>
              </a:ext>
            </a:extLst>
          </p:cNvPr>
          <p:cNvCxnSpPr>
            <a:cxnSpLocks/>
          </p:cNvCxnSpPr>
          <p:nvPr/>
        </p:nvCxnSpPr>
        <p:spPr>
          <a:xfrm>
            <a:off x="518370" y="6381509"/>
            <a:ext cx="11155259" cy="0"/>
          </a:xfrm>
          <a:prstGeom prst="line">
            <a:avLst/>
          </a:prstGeom>
          <a:ln w="254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그룹 브레인스토밍 단색으로 채워진">
            <a:extLst>
              <a:ext uri="{FF2B5EF4-FFF2-40B4-BE49-F238E27FC236}">
                <a16:creationId xmlns:a16="http://schemas.microsoft.com/office/drawing/2014/main" id="{893EFA76-05D3-BF85-E06F-D7214108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4331" y="3159021"/>
            <a:ext cx="1062942" cy="10629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B7ED028-41BC-4444-8DDD-5DA7F9DDBEFD}"/>
              </a:ext>
            </a:extLst>
          </p:cNvPr>
          <p:cNvGrpSpPr/>
          <p:nvPr/>
        </p:nvGrpSpPr>
        <p:grpSpPr>
          <a:xfrm>
            <a:off x="6366608" y="4012082"/>
            <a:ext cx="5505450" cy="2071689"/>
            <a:chOff x="285750" y="1042987"/>
            <a:chExt cx="5505450" cy="2071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3E5BA7C-F690-DE2E-9E7A-8CEC50C8C82C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객관적인 분석 결과를 위해 전문적인 기술과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지식이 반영된 기준을 참고하여 분석이 필요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0C837E0-6FCE-FFE0-A318-6064FF192A45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전문가의 견해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613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-32528" y="0"/>
            <a:ext cx="12224527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2846" y="108392"/>
            <a:ext cx="60901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참고문헌 및 활용데이터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2C66AD-280F-AC63-8F36-8E9FB7FFDBF5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34BFD8-C565-028E-CC59-0527503F79EB}"/>
              </a:ext>
            </a:extLst>
          </p:cNvPr>
          <p:cNvSpPr/>
          <p:nvPr/>
        </p:nvSpPr>
        <p:spPr>
          <a:xfrm>
            <a:off x="66327" y="928420"/>
            <a:ext cx="2161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문헌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valdi" panose="03020602050506090804" pitchFamily="66" charset="0"/>
                <a:ea typeface="나눔고딕 ExtraBold" panose="020D0904000000000000" pitchFamily="50" charset="-127"/>
              </a:rPr>
              <a:t>Reference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ivaldi" panose="03020602050506090804" pitchFamily="66" charset="0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23311-6A00-0582-F82A-FB3D35268F77}"/>
              </a:ext>
            </a:extLst>
          </p:cNvPr>
          <p:cNvSpPr txBox="1"/>
          <p:nvPr/>
        </p:nvSpPr>
        <p:spPr>
          <a:xfrm>
            <a:off x="66327" y="1253554"/>
            <a:ext cx="5912442" cy="4015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김성표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미래전략도시 세종시 이슈와 발전 방향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세종연구실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2023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조영빈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서비스의 현황과 미래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한국정보화진흥원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2019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국토교통부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행정중심복합도시건설청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세종특별자치시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LH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한국토지주택공사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스마트시티 국가 시범도시 시행계획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2019.02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통계담당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2022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세종특별자치시 사회조사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세종특별자치시 세종통계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2022-12-31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윤주영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"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서비스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MaaS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미래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",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삼성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SDS, 2023-07-19,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https://www.samsungsds.com/kr/insights/maas.html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홍근진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"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김광운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세종시의원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환경친화적 자동차 정비산업 육성 필요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'." 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뉴스핌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https://www.newspim.com/news/view/20230719001109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스마트시티 국가 시범도시 시행계획 국토교통부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행정중심복합도시건설청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세종특별자치시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LH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한국토지주택공사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스마트시티 국가 시범도시 시행계획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2019.02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환경기획관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친환경건물과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"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에코마일리지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기후행동 견인하는 시민실천 플랫폼으로 확대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서울특별시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2023.09.13, https://news.seoul.go.kr/env/archives/526030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박경훈 기자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"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에코마일리지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시행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면적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 숲 조성 효과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겨울경제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2021-08-31, https://www.sedaily.com/NewsView/22QEJKI1FK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장동열 기자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“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 수소 </a:t>
            </a:r>
            <a:r>
              <a:rPr lang="ko-KR" altLang="en-US" sz="9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저상버스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 발주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처음 도입” 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(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뉴스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1), 2023.02.22, https://www.fnnews.com/news/202302221004378378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9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900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임호범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기자</a:t>
            </a:r>
            <a:r>
              <a:rPr lang="en-US" altLang="ko-KR" sz="9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“</a:t>
            </a:r>
            <a:r>
              <a:rPr lang="ko-KR" altLang="en-US" sz="900" b="1" i="0" dirty="0">
                <a:solidFill>
                  <a:srgbClr val="12121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수소버스 시간당 </a:t>
            </a:r>
            <a:r>
              <a:rPr lang="en-US" altLang="ko-KR" sz="900" b="1" i="0" dirty="0">
                <a:solidFill>
                  <a:srgbClr val="12121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r>
              <a:rPr lang="ko-KR" altLang="en-US" sz="900" b="1" i="0" dirty="0">
                <a:solidFill>
                  <a:srgbClr val="12121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충전</a:t>
            </a:r>
            <a:r>
              <a:rPr lang="en-US" altLang="ko-KR" sz="900" b="1" i="0" dirty="0">
                <a:solidFill>
                  <a:srgbClr val="12121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r>
              <a:rPr lang="ko-KR" altLang="en-US" sz="900" b="1" i="0" dirty="0">
                <a:solidFill>
                  <a:srgbClr val="12121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</a:t>
            </a:r>
            <a:r>
              <a:rPr lang="en-US" altLang="ko-KR" sz="900" b="1" i="0" dirty="0">
                <a:solidFill>
                  <a:srgbClr val="12121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900" b="1" i="0" dirty="0">
                <a:solidFill>
                  <a:srgbClr val="12121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대용량 충전소 구축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(</a:t>
            </a: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한국경제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), 2023.05.22, https://www.hankyung.com/society/article/2023052220751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EE776-F785-57CE-7B6E-961CD0664C42}"/>
              </a:ext>
            </a:extLst>
          </p:cNvPr>
          <p:cNvSpPr/>
          <p:nvPr/>
        </p:nvSpPr>
        <p:spPr>
          <a:xfrm>
            <a:off x="68459" y="5215290"/>
            <a:ext cx="231673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분석툴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valdi" panose="03020602050506090804" pitchFamily="66" charset="0"/>
                <a:ea typeface="나눔고딕 ExtraBold" panose="020D0904000000000000" pitchFamily="50" charset="-127"/>
              </a:rPr>
              <a:t>Analyse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valdi" panose="03020602050506090804" pitchFamily="66" charset="0"/>
                <a:ea typeface="나눔고딕 ExtraBold" panose="020D0904000000000000" pitchFamily="50" charset="-127"/>
              </a:rPr>
              <a:t> 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valdi" panose="03020602050506090804" pitchFamily="66" charset="0"/>
                <a:ea typeface="나눔고딕 ExtraBold" panose="020D0904000000000000" pitchFamily="50" charset="-127"/>
              </a:rPr>
              <a:t>Tool</a:t>
            </a:r>
          </a:p>
        </p:txBody>
      </p:sp>
      <p:pic>
        <p:nvPicPr>
          <p:cNvPr id="9" name="그림 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2020AC5-18BA-F6F1-E0E6-EDC573D8B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" y="5615400"/>
            <a:ext cx="2061644" cy="611133"/>
          </a:xfrm>
          <a:prstGeom prst="rect">
            <a:avLst/>
          </a:prstGeom>
        </p:spPr>
      </p:pic>
      <p:pic>
        <p:nvPicPr>
          <p:cNvPr id="10" name="그림 9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931882A4-F0BC-F0A2-4DFB-0225456BD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24" y="6286580"/>
            <a:ext cx="1268965" cy="513607"/>
          </a:xfrm>
          <a:prstGeom prst="rect">
            <a:avLst/>
          </a:prstGeom>
        </p:spPr>
      </p:pic>
      <p:pic>
        <p:nvPicPr>
          <p:cNvPr id="11" name="그림 10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A5925929-D461-15FB-7917-8FE81B7CB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1" y="6273288"/>
            <a:ext cx="1753488" cy="611134"/>
          </a:xfrm>
          <a:prstGeom prst="rect">
            <a:avLst/>
          </a:prstGeom>
        </p:spPr>
      </p:pic>
      <p:pic>
        <p:nvPicPr>
          <p:cNvPr id="12" name="그림 11" descr="그래픽, 폰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D0530F0D-294F-E18C-5FC1-9C9BD67EA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70" y="5545722"/>
            <a:ext cx="843893" cy="627604"/>
          </a:xfrm>
          <a:prstGeom prst="rect">
            <a:avLst/>
          </a:prstGeom>
        </p:spPr>
      </p:pic>
      <p:pic>
        <p:nvPicPr>
          <p:cNvPr id="18" name="그림 17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3BF51F07-2DE5-2D98-920A-30E067C81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60" y="5435715"/>
            <a:ext cx="1841302" cy="805672"/>
          </a:xfrm>
          <a:prstGeom prst="rect">
            <a:avLst/>
          </a:prstGeom>
        </p:spPr>
      </p:pic>
      <p:pic>
        <p:nvPicPr>
          <p:cNvPr id="20" name="그림 19" descr="그래픽, 폰트, 그래픽 디자인, 다채로움이(가) 표시된 사진&#10;&#10;자동 생성된 설명">
            <a:extLst>
              <a:ext uri="{FF2B5EF4-FFF2-40B4-BE49-F238E27FC236}">
                <a16:creationId xmlns:a16="http://schemas.microsoft.com/office/drawing/2014/main" id="{2790AE74-0A7B-43BB-5EC8-6C05FD6A4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25" y="6387281"/>
            <a:ext cx="1020973" cy="413234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B8BD45-65FE-0C2D-C58B-EE428F315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65953"/>
              </p:ext>
            </p:extLst>
          </p:nvPr>
        </p:nvGraphicFramePr>
        <p:xfrm>
          <a:off x="6654893" y="1557274"/>
          <a:ext cx="5096103" cy="4870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701">
                  <a:extLst>
                    <a:ext uri="{9D8B030D-6E8A-4147-A177-3AD203B41FA5}">
                      <a16:colId xmlns:a16="http://schemas.microsoft.com/office/drawing/2014/main" val="4042693873"/>
                    </a:ext>
                  </a:extLst>
                </a:gridCol>
                <a:gridCol w="1698701">
                  <a:extLst>
                    <a:ext uri="{9D8B030D-6E8A-4147-A177-3AD203B41FA5}">
                      <a16:colId xmlns:a16="http://schemas.microsoft.com/office/drawing/2014/main" val="3894743671"/>
                    </a:ext>
                  </a:extLst>
                </a:gridCol>
                <a:gridCol w="1698701">
                  <a:extLst>
                    <a:ext uri="{9D8B030D-6E8A-4147-A177-3AD203B41FA5}">
                      <a16:colId xmlns:a16="http://schemas.microsoft.com/office/drawing/2014/main" val="2094227488"/>
                    </a:ext>
                  </a:extLst>
                </a:gridCol>
              </a:tblGrid>
              <a:tr h="28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데이터명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기준연도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846731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행정경계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읍면동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2023/09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국가공간정보포털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27083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도로구간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2023/08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국가공간정보포털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651850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2013 – 2023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분기별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(3,6,9,12)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국토교통부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119735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2023/08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세종특별자치시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6662814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인구추이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 – 2023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 통계 포털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5329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교통량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2023/07 – 2023/08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세종시 교통 정보 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875700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주행실적 통계현황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2018 - 2021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 열린 데이터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762252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공공기관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2022/11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 포털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79139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노인복지시설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2022/11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 포털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428844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세종시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병원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2023/09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 포털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86759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세종시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보건소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2023/06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 포털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630981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세종시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장애인 복지시설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2022/11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 포털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906531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세종시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체육시설업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2023/09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 포털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179832"/>
                  </a:ext>
                </a:extLst>
              </a:tr>
              <a:tr h="28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세종시</a:t>
                      </a: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학교현황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2022/09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 포털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270909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28EDD4-E2FE-60E5-DA38-03D20271AB48}"/>
              </a:ext>
            </a:extLst>
          </p:cNvPr>
          <p:cNvSpPr/>
          <p:nvPr/>
        </p:nvSpPr>
        <p:spPr>
          <a:xfrm>
            <a:off x="6483231" y="989513"/>
            <a:ext cx="28296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 데이터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ivaldi" panose="03020602050506090804" pitchFamily="66" charset="0"/>
                <a:ea typeface="나눔고딕 ExtraBold" panose="020D0904000000000000" pitchFamily="50" charset="-127"/>
              </a:rPr>
              <a:t>Using Data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ivaldi" panose="03020602050506090804" pitchFamily="66" charset="0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73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0" y="98494"/>
            <a:ext cx="52693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배경 및 필요성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F1D3A8-674F-2C7A-CDBA-B9BB83522BC6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3000D32B-5CAD-BEE3-83D9-584E79B09DB6}"/>
              </a:ext>
            </a:extLst>
          </p:cNvPr>
          <p:cNvGrpSpPr/>
          <p:nvPr/>
        </p:nvGrpSpPr>
        <p:grpSpPr>
          <a:xfrm>
            <a:off x="62511" y="1084468"/>
            <a:ext cx="5105039" cy="1856571"/>
            <a:chOff x="9651514" y="2694193"/>
            <a:chExt cx="7631746" cy="3541112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9A94C217-349E-BD91-5B9B-5D7A0EDB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1514" y="2694193"/>
              <a:ext cx="7631746" cy="3541112"/>
            </a:xfrm>
            <a:prstGeom prst="rect">
              <a:avLst/>
            </a:prstGeom>
          </p:spPr>
        </p:pic>
      </p:grp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1733F305-A5C7-AA35-D521-59A6E2731E18}"/>
              </a:ext>
            </a:extLst>
          </p:cNvPr>
          <p:cNvGrpSpPr/>
          <p:nvPr/>
        </p:nvGrpSpPr>
        <p:grpSpPr>
          <a:xfrm>
            <a:off x="164350" y="3102177"/>
            <a:ext cx="5105039" cy="1771687"/>
            <a:chOff x="9977440" y="5741008"/>
            <a:chExt cx="7305820" cy="3234896"/>
          </a:xfrm>
        </p:grpSpPr>
        <p:pic>
          <p:nvPicPr>
            <p:cNvPr id="8" name="Object 11">
              <a:extLst>
                <a:ext uri="{FF2B5EF4-FFF2-40B4-BE49-F238E27FC236}">
                  <a16:creationId xmlns:a16="http://schemas.microsoft.com/office/drawing/2014/main" id="{A93B152A-B6D4-520C-402C-48DA2BDC5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7440" y="5741008"/>
              <a:ext cx="7305820" cy="323489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9CFAA5-79A3-7194-200A-869DBDE6E204}"/>
              </a:ext>
            </a:extLst>
          </p:cNvPr>
          <p:cNvGrpSpPr/>
          <p:nvPr/>
        </p:nvGrpSpPr>
        <p:grpSpPr>
          <a:xfrm>
            <a:off x="164350" y="4873864"/>
            <a:ext cx="5391498" cy="1872376"/>
            <a:chOff x="360680" y="4873864"/>
            <a:chExt cx="8082117" cy="151677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06259E-E0B2-1774-1D06-90F6EC2879B9}"/>
                </a:ext>
              </a:extLst>
            </p:cNvPr>
            <p:cNvSpPr/>
            <p:nvPr/>
          </p:nvSpPr>
          <p:spPr>
            <a:xfrm>
              <a:off x="360680" y="4873864"/>
              <a:ext cx="8082117" cy="151677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35FE16-9D59-6D10-ABFE-5DE699F00AD3}"/>
                </a:ext>
              </a:extLst>
            </p:cNvPr>
            <p:cNvSpPr/>
            <p:nvPr/>
          </p:nvSpPr>
          <p:spPr>
            <a:xfrm>
              <a:off x="577953" y="5034804"/>
              <a:ext cx="7611008" cy="1193276"/>
            </a:xfrm>
            <a:prstGeom prst="rect">
              <a:avLst/>
            </a:prstGeom>
            <a:solidFill>
              <a:schemeClr val="bg1"/>
            </a:solidFill>
            <a:ln w="952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도시성장과 함께 온실가스 배출량은 해마다 증가하고 인구 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증가와 함께 에너지 소비 실적 및 온실가스 배출량은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2018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년까지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지속적으로 증가하는 추세임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최근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년간 소비 에너지는 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연평균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5.2%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증가 추세로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19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기준 부문별 소비 현황은 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가정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산업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수송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공공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기타 부문 순으로 나타남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C192FA1-3674-9AFF-5A99-8601D582C876}"/>
              </a:ext>
            </a:extLst>
          </p:cNvPr>
          <p:cNvGrpSpPr/>
          <p:nvPr/>
        </p:nvGrpSpPr>
        <p:grpSpPr>
          <a:xfrm>
            <a:off x="6636152" y="4873864"/>
            <a:ext cx="5391498" cy="1872376"/>
            <a:chOff x="360680" y="4873864"/>
            <a:chExt cx="8082117" cy="151677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52ED37A-E7C9-7817-ECA5-17F027E9A7D1}"/>
                </a:ext>
              </a:extLst>
            </p:cNvPr>
            <p:cNvSpPr/>
            <p:nvPr/>
          </p:nvSpPr>
          <p:spPr>
            <a:xfrm>
              <a:off x="360680" y="4873864"/>
              <a:ext cx="8082117" cy="151677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01D069-1E43-8EFB-D667-09147ED95F9D}"/>
                </a:ext>
              </a:extLst>
            </p:cNvPr>
            <p:cNvSpPr/>
            <p:nvPr/>
          </p:nvSpPr>
          <p:spPr>
            <a:xfrm>
              <a:off x="577953" y="5034804"/>
              <a:ext cx="7611008" cy="1193276"/>
            </a:xfrm>
            <a:prstGeom prst="rect">
              <a:avLst/>
            </a:prstGeom>
            <a:solidFill>
              <a:schemeClr val="bg1"/>
            </a:solidFill>
            <a:ln w="952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세종시의 경우 대중교통 이용률이 현저히 낮은 원인 중 하나는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대중교통 수단의 배차간격이 압도적으로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위인 것으로 나타남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세종시에서 운영하는 버스업체는 </a:t>
              </a:r>
              <a:r>
                <a:rPr lang="en-US" altLang="ko-KR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곳으로 보여지며 버스업체가</a:t>
              </a:r>
              <a:endPara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늘어나거나 차량이 증대되지 않는 이상 교통난은 해소되기 어려움</a:t>
              </a:r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27447B1-A268-BEEB-D7F5-B17F7034763D}"/>
              </a:ext>
            </a:extLst>
          </p:cNvPr>
          <p:cNvCxnSpPr>
            <a:cxnSpLocks/>
          </p:cNvCxnSpPr>
          <p:nvPr/>
        </p:nvCxnSpPr>
        <p:spPr>
          <a:xfrm>
            <a:off x="6074941" y="1242060"/>
            <a:ext cx="0" cy="530350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643E12E6-05D3-C7DE-B9D8-927D3C517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9335"/>
          <a:stretch/>
        </p:blipFill>
        <p:spPr>
          <a:xfrm>
            <a:off x="6689392" y="1069195"/>
            <a:ext cx="5285017" cy="3204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61CA29-CCDD-B986-AFDA-44AA1E2763F5}"/>
              </a:ext>
            </a:extLst>
          </p:cNvPr>
          <p:cNvSpPr/>
          <p:nvPr/>
        </p:nvSpPr>
        <p:spPr>
          <a:xfrm>
            <a:off x="6636153" y="1242060"/>
            <a:ext cx="5391498" cy="34311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2318E2-A27B-5608-2778-4A3A48F5F9FA}"/>
              </a:ext>
            </a:extLst>
          </p:cNvPr>
          <p:cNvSpPr/>
          <p:nvPr/>
        </p:nvSpPr>
        <p:spPr>
          <a:xfrm>
            <a:off x="6594036" y="4350083"/>
            <a:ext cx="494718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세종의 소리 </a:t>
            </a:r>
            <a:r>
              <a:rPr lang="en-US" altLang="ko-K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https://www.sjsori.com/news/articleView.html?indexno=48311</a:t>
            </a:r>
          </a:p>
        </p:txBody>
      </p:sp>
    </p:spTree>
    <p:extLst>
      <p:ext uri="{BB962C8B-B14F-4D97-AF65-F5344CB8AC3E}">
        <p14:creationId xmlns:p14="http://schemas.microsoft.com/office/powerpoint/2010/main" val="212912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F1D3A8-674F-2C7A-CDBA-B9BB83522BC6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F1025814-B689-7ADA-4CDC-E7EA23A7723A}"/>
              </a:ext>
            </a:extLst>
          </p:cNvPr>
          <p:cNvGrpSpPr/>
          <p:nvPr/>
        </p:nvGrpSpPr>
        <p:grpSpPr>
          <a:xfrm>
            <a:off x="4088079" y="1089744"/>
            <a:ext cx="3938321" cy="2952000"/>
            <a:chOff x="6432032" y="1954320"/>
            <a:chExt cx="5125355" cy="3891809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B088D53-B021-D521-6A86-29B7E8AD6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b="20775"/>
            <a:stretch/>
          </p:blipFill>
          <p:spPr>
            <a:xfrm>
              <a:off x="6432032" y="1954320"/>
              <a:ext cx="5125355" cy="3891809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665FA1C8-58CC-EDB2-4054-D56696D40FD8}"/>
              </a:ext>
            </a:extLst>
          </p:cNvPr>
          <p:cNvGrpSpPr/>
          <p:nvPr/>
        </p:nvGrpSpPr>
        <p:grpSpPr>
          <a:xfrm>
            <a:off x="8225135" y="1178168"/>
            <a:ext cx="3529076" cy="2880000"/>
            <a:chOff x="11618178" y="2080819"/>
            <a:chExt cx="5828510" cy="4172318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A23C9B63-BF72-43E1-300A-F8A5902DF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t="2607" b="12458"/>
            <a:stretch/>
          </p:blipFill>
          <p:spPr>
            <a:xfrm>
              <a:off x="11618178" y="2080819"/>
              <a:ext cx="5828510" cy="4172318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65BB57A5-8083-2E91-1C44-E6DF79351975}"/>
              </a:ext>
            </a:extLst>
          </p:cNvPr>
          <p:cNvGrpSpPr/>
          <p:nvPr/>
        </p:nvGrpSpPr>
        <p:grpSpPr>
          <a:xfrm>
            <a:off x="437789" y="923330"/>
            <a:ext cx="3306283" cy="3132000"/>
            <a:chOff x="894242" y="1911992"/>
            <a:chExt cx="5537789" cy="4381025"/>
          </a:xfrm>
        </p:grpSpPr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2FA9F1F1-F728-9495-0A19-4495A6417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b="11954"/>
            <a:stretch/>
          </p:blipFill>
          <p:spPr>
            <a:xfrm>
              <a:off x="894242" y="1911992"/>
              <a:ext cx="5537789" cy="4381025"/>
            </a:xfrm>
            <a:prstGeom prst="rect">
              <a:avLst/>
            </a:prstGeom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03C926-2724-8E3A-C6DE-CB55C30188E3}"/>
              </a:ext>
            </a:extLst>
          </p:cNvPr>
          <p:cNvSpPr/>
          <p:nvPr/>
        </p:nvSpPr>
        <p:spPr>
          <a:xfrm>
            <a:off x="437789" y="4457615"/>
            <a:ext cx="3180622" cy="1310640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기준 국가교통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자료에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따르면 세종시 교통 분담률은 승용차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73.8%, 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대중교통 이용률은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12.8%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압도적으로 승용차 비율이 높음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1BF8D8A-8AB3-D89E-2D2E-B2AC58D07A44}"/>
              </a:ext>
            </a:extLst>
          </p:cNvPr>
          <p:cNvSpPr/>
          <p:nvPr/>
        </p:nvSpPr>
        <p:spPr>
          <a:xfrm>
            <a:off x="4643562" y="4457615"/>
            <a:ext cx="2903027" cy="1310640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세종시 설문조사 확인 결과 세종시민들은 대중교통 미흡 및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교통혼잡을 세종시 발전 저해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위험순위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위로 선정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27F8E9-E0BD-7104-39B2-1D56D0894B1D}"/>
              </a:ext>
            </a:extLst>
          </p:cNvPr>
          <p:cNvSpPr/>
          <p:nvPr/>
        </p:nvSpPr>
        <p:spPr>
          <a:xfrm>
            <a:off x="8624748" y="4457615"/>
            <a:ext cx="3129463" cy="1310640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기준 세종시 교통종합진단 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조사에 의하면 교통문제에서 가장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대두되는 점은 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 주차문제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 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버스노선 불편</a:t>
            </a:r>
            <a:r>
              <a:rPr lang="en-US" altLang="ko-KR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3</a:t>
            </a:r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순위 광역교통 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불편으로 주차 및 대중 교통 문제가 </a:t>
            </a:r>
            <a:endParaRPr lang="en-US" altLang="ko-KR" sz="13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대두되고 있음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E55772-FC23-CA7C-1894-F4243B5E32BD}"/>
              </a:ext>
            </a:extLst>
          </p:cNvPr>
          <p:cNvCxnSpPr>
            <a:cxnSpLocks/>
          </p:cNvCxnSpPr>
          <p:nvPr/>
        </p:nvCxnSpPr>
        <p:spPr>
          <a:xfrm>
            <a:off x="4165600" y="1300480"/>
            <a:ext cx="0" cy="43281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B1BDF6E-B96A-5730-4DF3-36AC59D63611}"/>
              </a:ext>
            </a:extLst>
          </p:cNvPr>
          <p:cNvCxnSpPr>
            <a:cxnSpLocks/>
          </p:cNvCxnSpPr>
          <p:nvPr/>
        </p:nvCxnSpPr>
        <p:spPr>
          <a:xfrm>
            <a:off x="7975600" y="1300480"/>
            <a:ext cx="0" cy="43281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670C69-511A-E61B-C467-693E453F246B}"/>
              </a:ext>
            </a:extLst>
          </p:cNvPr>
          <p:cNvSpPr/>
          <p:nvPr/>
        </p:nvSpPr>
        <p:spPr>
          <a:xfrm>
            <a:off x="905813" y="6024245"/>
            <a:ext cx="10378523" cy="798810"/>
          </a:xfrm>
          <a:prstGeom prst="roundRect">
            <a:avLst>
              <a:gd name="adj" fmla="val 34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기반으로 한 친환경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스테이션 구축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선정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 정책 수립을 통해 시민의 참여를 기반으로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 혼잡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문제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환경문제 등을 개선하는데 기여하고자 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76D03C-A385-2CD9-EC8C-74984FD6974D}"/>
              </a:ext>
            </a:extLst>
          </p:cNvPr>
          <p:cNvSpPr/>
          <p:nvPr/>
        </p:nvSpPr>
        <p:spPr>
          <a:xfrm>
            <a:off x="3401961" y="5862011"/>
            <a:ext cx="5368413" cy="324465"/>
          </a:xfrm>
          <a:prstGeom prst="roundRect">
            <a:avLst>
              <a:gd name="adj" fmla="val 469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 내 대중교통 활성화 필요 </a:t>
            </a:r>
            <a:r>
              <a:rPr lang="en-US" altLang="ko-KR" sz="1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sz="1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A6F17F-0D2A-921B-4696-2374FA2CC0CA}"/>
              </a:ext>
            </a:extLst>
          </p:cNvPr>
          <p:cNvSpPr/>
          <p:nvPr/>
        </p:nvSpPr>
        <p:spPr>
          <a:xfrm>
            <a:off x="0" y="98494"/>
            <a:ext cx="52693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배경 및 필요성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A43091-D77C-D56D-8D51-663C4C16C1A7}"/>
              </a:ext>
            </a:extLst>
          </p:cNvPr>
          <p:cNvSpPr/>
          <p:nvPr/>
        </p:nvSpPr>
        <p:spPr>
          <a:xfrm>
            <a:off x="437789" y="4010627"/>
            <a:ext cx="30011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국가교통 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이범규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(2022)</a:t>
            </a:r>
          </a:p>
          <a:p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대전시 교통정책 현안과 과제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',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대전세종정책엑스포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08C401-02D6-8A09-2FE0-B9B6F4F0E9DD}"/>
              </a:ext>
            </a:extLst>
          </p:cNvPr>
          <p:cNvSpPr/>
          <p:nvPr/>
        </p:nvSpPr>
        <p:spPr>
          <a:xfrm>
            <a:off x="4545446" y="4010627"/>
            <a:ext cx="25571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(2021), </a:t>
            </a:r>
          </a:p>
          <a:p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2040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 도시기본계획을 위한 설문조사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2F0E55-4F5E-96EA-A791-1ADEE197676F}"/>
              </a:ext>
            </a:extLst>
          </p:cNvPr>
          <p:cNvSpPr/>
          <p:nvPr/>
        </p:nvSpPr>
        <p:spPr>
          <a:xfrm>
            <a:off x="8624748" y="4010627"/>
            <a:ext cx="33105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한국교통연구원 세종시 </a:t>
            </a:r>
            <a:endParaRPr lang="en-US" altLang="ko-KR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교통종합진단 및 정책 방향 전문가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심포지움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(2018.11.20)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37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40E92B-C037-4206-99BD-D173319A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6"/>
          <a:stretch/>
        </p:blipFill>
        <p:spPr>
          <a:xfrm>
            <a:off x="1099172" y="4016112"/>
            <a:ext cx="3917792" cy="2214866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0" y="107722"/>
            <a:ext cx="57518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개요 및 설명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F1D3A8-674F-2C7A-CDBA-B9BB83522BC6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BFD832-D3CE-A4C0-8F83-1F548AE9311E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1E65B2-2D07-F91C-96A4-B3AF045B4C59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DE9E469-86A1-6131-EF3B-28B7C172F5C8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742F34-86DC-CC32-2C59-259DC9FEAF42}"/>
              </a:ext>
            </a:extLst>
          </p:cNvPr>
          <p:cNvSpPr/>
          <p:nvPr/>
        </p:nvSpPr>
        <p:spPr>
          <a:xfrm>
            <a:off x="5292958" y="1484581"/>
            <a:ext cx="5705328" cy="118871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 기법과 </a:t>
            </a:r>
            <a:r>
              <a:rPr lang="ko-KR" altLang="en-US" sz="1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기술을 활용하여 충전과 </a:t>
            </a: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보관이 가능한 </a:t>
            </a:r>
            <a:r>
              <a:rPr lang="ko-KR" altLang="en-US" sz="1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스테이션 입지를 선정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algn="ctr"/>
            <a:endParaRPr lang="en-US" altLang="ko-KR" sz="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선정된 입지를 대중교통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및 시민에게 제공해 도시공간의 효율을 높여 교통 혼잡을 완화해 도시 공간의 효율을 높이고자 함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6DFC1A-6251-47B5-5088-B5E577706E11}"/>
              </a:ext>
            </a:extLst>
          </p:cNvPr>
          <p:cNvSpPr/>
          <p:nvPr/>
        </p:nvSpPr>
        <p:spPr>
          <a:xfrm>
            <a:off x="5292959" y="4262477"/>
            <a:ext cx="5705327" cy="118871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서울시에서 시행중인 </a:t>
            </a:r>
            <a:r>
              <a:rPr lang="ko-KR" altLang="en-US" sz="1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에코마일리지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제도를 벤치마킹하여 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세종시만의 친환경 정책을 수립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통해 대중교통 이용을 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활성화 함으로써 가스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탄소저감 뿐 아니라 교통혼잡 완화 또한 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기대할 수 있음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800FA5-5E95-DB7C-2489-6CBC05AE7B08}"/>
              </a:ext>
            </a:extLst>
          </p:cNvPr>
          <p:cNvSpPr/>
          <p:nvPr/>
        </p:nvSpPr>
        <p:spPr>
          <a:xfrm>
            <a:off x="301289" y="975022"/>
            <a:ext cx="6218255" cy="33148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차세대 친환경 </a:t>
            </a:r>
            <a:r>
              <a:rPr lang="ko-KR" altLang="en-US" b="1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스테이션 입지 선정 및 정책 제안</a:t>
            </a:r>
          </a:p>
        </p:txBody>
      </p:sp>
      <p:pic>
        <p:nvPicPr>
          <p:cNvPr id="4" name="그림 3" descr="육상 차량, 차량, 하늘, 바퀴이(가) 표시된 사진&#10;&#10;자동 생성된 설명">
            <a:extLst>
              <a:ext uri="{FF2B5EF4-FFF2-40B4-BE49-F238E27FC236}">
                <a16:creationId xmlns:a16="http://schemas.microsoft.com/office/drawing/2014/main" id="{F555C5AA-B116-4EE4-49B9-6C281743D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3" y="1406211"/>
            <a:ext cx="3917792" cy="2392164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465F62-DF13-171B-4E5A-BFFA784D3F33}"/>
              </a:ext>
            </a:extLst>
          </p:cNvPr>
          <p:cNvSpPr/>
          <p:nvPr/>
        </p:nvSpPr>
        <p:spPr>
          <a:xfrm>
            <a:off x="1002225" y="6584687"/>
            <a:ext cx="464487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박경훈기자</a:t>
            </a:r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서울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에코마일리지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시행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... </a:t>
            </a:r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면적 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</a:t>
            </a:r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 숲 조성 효과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서울경제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2021-08-31</a:t>
            </a:r>
            <a:endPara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B17C04-370E-9A8E-6B64-3D2962AFA5F7}"/>
              </a:ext>
            </a:extLst>
          </p:cNvPr>
          <p:cNvSpPr/>
          <p:nvPr/>
        </p:nvSpPr>
        <p:spPr>
          <a:xfrm>
            <a:off x="1002225" y="6310215"/>
            <a:ext cx="418095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</a:t>
            </a:r>
            <a:r>
              <a:rPr lang="en-US" altLang="ko-KR" sz="12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200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에코마일리지</a:t>
            </a:r>
            <a:r>
              <a:rPr lang="en-US" altLang="ko-KR" sz="12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2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시행</a:t>
            </a:r>
            <a:r>
              <a:rPr lang="en-US" altLang="ko-KR" sz="12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12</a:t>
            </a:r>
            <a:r>
              <a:rPr lang="ko-KR" altLang="en-US" sz="12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sz="12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 </a:t>
            </a:r>
            <a:r>
              <a:rPr lang="ko-KR" altLang="en-US" sz="12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 면적 </a:t>
            </a:r>
            <a:r>
              <a:rPr lang="en-US" altLang="ko-KR" sz="12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</a:t>
            </a:r>
            <a:r>
              <a:rPr lang="ko-KR" altLang="en-US" sz="12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 숲 조성 효과</a:t>
            </a:r>
            <a:endParaRPr lang="en-US" altLang="ko-KR" sz="12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9E1B7F-465D-043C-3055-8550F866FA4A}"/>
              </a:ext>
            </a:extLst>
          </p:cNvPr>
          <p:cNvSpPr/>
          <p:nvPr/>
        </p:nvSpPr>
        <p:spPr>
          <a:xfrm>
            <a:off x="5379947" y="2844728"/>
            <a:ext cx="2151309" cy="322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스테이션이란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BB85C7A-4EE5-3249-74BE-1A28BF2D2C63}"/>
              </a:ext>
            </a:extLst>
          </p:cNvPr>
          <p:cNvSpPr/>
          <p:nvPr/>
        </p:nvSpPr>
        <p:spPr>
          <a:xfrm>
            <a:off x="7611870" y="2784995"/>
            <a:ext cx="3392129" cy="545942"/>
          </a:xfrm>
          <a:prstGeom prst="round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에너지슈퍼스테이션</a:t>
            </a:r>
            <a:r>
              <a:rPr lang="en-US" altLang="ko-KR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개념을 확대해 </a:t>
            </a:r>
            <a:r>
              <a:rPr lang="ko-KR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 </a:t>
            </a:r>
            <a:r>
              <a:rPr lang="ko-KR" altLang="en-US" sz="105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모빌리티를</a:t>
            </a:r>
            <a:r>
              <a:rPr lang="ko-KR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대상으로 보관의 개념까지 합한 새로운 형태의 스테이션 </a:t>
            </a:r>
            <a:endParaRPr lang="en-US" altLang="ko-KR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9CD310-51F1-7FA3-3874-C99AF5DC3F89}"/>
              </a:ext>
            </a:extLst>
          </p:cNvPr>
          <p:cNvSpPr/>
          <p:nvPr/>
        </p:nvSpPr>
        <p:spPr>
          <a:xfrm>
            <a:off x="5379947" y="3492139"/>
            <a:ext cx="2151309" cy="322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0" cap="none" spc="0" dirty="0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에너지 </a:t>
            </a:r>
            <a:r>
              <a:rPr lang="ko-KR" altLang="en-US" sz="1100" b="0" cap="none" spc="0" dirty="0" err="1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슈퍼스테이션이란</a:t>
            </a:r>
            <a:r>
              <a:rPr lang="en-US" altLang="ko-KR" sz="1100" b="0" cap="none" spc="0" dirty="0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1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B3EB3DC-65FF-9A9D-995D-828563D62563}"/>
              </a:ext>
            </a:extLst>
          </p:cNvPr>
          <p:cNvSpPr/>
          <p:nvPr/>
        </p:nvSpPr>
        <p:spPr>
          <a:xfrm>
            <a:off x="7611870" y="3393100"/>
            <a:ext cx="3392129" cy="545942"/>
          </a:xfrm>
          <a:prstGeom prst="round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전기차 충전에 필요한 전기 일부를 자체적으로 </a:t>
            </a:r>
            <a:endParaRPr lang="en-US" altLang="ko-KR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생산 및 </a:t>
            </a:r>
            <a:r>
              <a:rPr lang="ko-KR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공급하는 에너지 충전소</a:t>
            </a:r>
            <a:endParaRPr lang="ko-KR" altLang="en-US" sz="105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4589FF-36DC-582B-3393-EC0143C5F8AE}"/>
              </a:ext>
            </a:extLst>
          </p:cNvPr>
          <p:cNvSpPr/>
          <p:nvPr/>
        </p:nvSpPr>
        <p:spPr>
          <a:xfrm>
            <a:off x="5379948" y="5723159"/>
            <a:ext cx="1502634" cy="3223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에코 </a:t>
            </a:r>
            <a:r>
              <a:rPr lang="ko-KR" altLang="en-US" sz="11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마일리지란</a:t>
            </a:r>
            <a:r>
              <a:rPr lang="en-US" altLang="ko-KR" sz="1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1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C6B635-42A6-FE2F-007D-DA45843DA77E}"/>
              </a:ext>
            </a:extLst>
          </p:cNvPr>
          <p:cNvSpPr/>
          <p:nvPr/>
        </p:nvSpPr>
        <p:spPr>
          <a:xfrm>
            <a:off x="6971072" y="5537146"/>
            <a:ext cx="4032928" cy="693832"/>
          </a:xfrm>
          <a:prstGeom prst="round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내 가정이나 사업장에서 전기</a:t>
            </a:r>
            <a:r>
              <a:rPr lang="en-US" altLang="ko-KR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수도</a:t>
            </a:r>
            <a:r>
              <a:rPr lang="en-US" altLang="ko-KR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도시가스 등 에너지를</a:t>
            </a:r>
            <a:r>
              <a:rPr lang="en-US" altLang="ko-KR" sz="105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ko-KR" altLang="en-US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절약한 정도에 따라 마일리지를 제공하는 서울시 대표 서비스로 </a:t>
            </a:r>
            <a:endParaRPr lang="en-US" altLang="ko-KR" sz="1050" i="0" dirty="0">
              <a:solidFill>
                <a:srgbClr val="3131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최근 승용차 마일리지</a:t>
            </a:r>
            <a:r>
              <a:rPr lang="en-US" altLang="ko-KR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탄소 배출</a:t>
            </a:r>
            <a:r>
              <a:rPr lang="en-US" altLang="ko-KR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050" i="0" dirty="0"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통합되었음</a:t>
            </a:r>
            <a:endParaRPr lang="en-US" altLang="ko-KR" sz="105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57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23612" y="43629"/>
            <a:ext cx="83086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</a:t>
            </a:r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서비스와의 차별성 및 독창성</a:t>
            </a:r>
            <a:endParaRPr lang="en-US" altLang="ko-KR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347019"/>
            <a:ext cx="11727400" cy="53585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42450" y="966820"/>
            <a:ext cx="3883743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서비스와의 차별성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래픽 14" descr="조금 굽은 화살표 단색으로 채워진">
            <a:extLst>
              <a:ext uri="{FF2B5EF4-FFF2-40B4-BE49-F238E27FC236}">
                <a16:creationId xmlns:a16="http://schemas.microsoft.com/office/drawing/2014/main" id="{CF58E576-ED1C-C5DF-C751-573625B32D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2272" y="2774801"/>
            <a:ext cx="1163931" cy="124313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FBFDB0-AC9E-E6C9-2542-CCAB212F644F}"/>
              </a:ext>
            </a:extLst>
          </p:cNvPr>
          <p:cNvGrpSpPr/>
          <p:nvPr/>
        </p:nvGrpSpPr>
        <p:grpSpPr>
          <a:xfrm>
            <a:off x="7095672" y="2281084"/>
            <a:ext cx="4504207" cy="3574787"/>
            <a:chOff x="285750" y="1042987"/>
            <a:chExt cx="5505450" cy="343607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4FF9A9F-2CBA-EE6B-ABE6-4879DD0AE3E3}"/>
                </a:ext>
              </a:extLst>
            </p:cNvPr>
            <p:cNvSpPr/>
            <p:nvPr/>
          </p:nvSpPr>
          <p:spPr>
            <a:xfrm>
              <a:off x="285750" y="1323977"/>
              <a:ext cx="5505450" cy="31550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BDA0B33-E1E3-2FED-0903-E13C554793A9}"/>
                </a:ext>
              </a:extLst>
            </p:cNvPr>
            <p:cNvSpPr/>
            <p:nvPr/>
          </p:nvSpPr>
          <p:spPr>
            <a:xfrm>
              <a:off x="471487" y="1438275"/>
              <a:ext cx="5133975" cy="2790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대중교통 활성화를 위한 운송 수단이 다양해지는 </a:t>
              </a: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만큼 </a:t>
              </a:r>
              <a:r>
                <a:rPr lang="ko-KR" altLang="en-US" sz="14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스테이션 입지 선정의</a:t>
              </a: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중요성이 높아질 것으로 보임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기술을 활용해 최적의 입지를 선정해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정확하고 효율적인 결과 도출 가능</a:t>
              </a:r>
            </a:p>
            <a:p>
              <a:pPr algn="ctr"/>
              <a:endParaRPr lang="ko-KR" altLang="en-US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대중교통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버스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택시 등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), Maas 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업체를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통합 관리하여 제한된 부지를 효율적으로 활용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Maas : </a:t>
              </a:r>
              <a:r>
                <a:rPr lang="ko-KR" altLang="en-US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다양한 교통수단을 통합하고 예약 및 결제를 편리하게 </a:t>
              </a:r>
              <a:endParaRPr lang="en-US" altLang="ko-KR" sz="1000" b="1" i="0" dirty="0"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제공하는 이동성 서비스</a:t>
              </a:r>
              <a:r>
                <a:rPr lang="en-US" altLang="ko-KR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ko-KR" altLang="en-US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지속 가능하고 스마트한 도시 이동성 모델을 구축하는</a:t>
              </a:r>
              <a:r>
                <a:rPr lang="en-US" altLang="ko-KR" sz="1000" b="1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000" b="1" i="0" dirty="0"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것을 목표로 </a:t>
              </a:r>
              <a:r>
                <a:rPr lang="ko-KR" altLang="en-US" sz="1000" b="1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함</a:t>
              </a:r>
            </a:p>
          </p:txBody>
        </p:sp>
        <p:sp>
          <p:nvSpPr>
            <p:cNvPr id="27" name="사각형: 둥근 모서리 11">
              <a:extLst>
                <a:ext uri="{FF2B5EF4-FFF2-40B4-BE49-F238E27FC236}">
                  <a16:creationId xmlns:a16="http://schemas.microsoft.com/office/drawing/2014/main" id="{89FA2536-4AA9-B244-E49B-BEA128CC89F4}"/>
                </a:ext>
              </a:extLst>
            </p:cNvPr>
            <p:cNvSpPr/>
            <p:nvPr/>
          </p:nvSpPr>
          <p:spPr>
            <a:xfrm>
              <a:off x="977409" y="1042987"/>
              <a:ext cx="4122131" cy="561975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ko-KR" altLang="en-US" sz="16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활용 스테이션 입지선정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E71836-6CCA-69C2-0093-E990C566195F}"/>
              </a:ext>
            </a:extLst>
          </p:cNvPr>
          <p:cNvGrpSpPr/>
          <p:nvPr/>
        </p:nvGrpSpPr>
        <p:grpSpPr>
          <a:xfrm>
            <a:off x="250573" y="1648533"/>
            <a:ext cx="4318249" cy="2796896"/>
            <a:chOff x="258384" y="1639530"/>
            <a:chExt cx="4318249" cy="279689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6DCEA44-2A7D-DF85-63F0-B9BAF5315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84" y="2273846"/>
              <a:ext cx="4318249" cy="2162580"/>
            </a:xfrm>
            <a:prstGeom prst="rect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98F8E4B-9C1C-B2B8-D5B5-FF85CD33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84" y="1639530"/>
              <a:ext cx="4318249" cy="590550"/>
            </a:xfrm>
            <a:prstGeom prst="rect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7A4C40-B1D9-C6F6-F6D3-51A83D56229E}"/>
              </a:ext>
            </a:extLst>
          </p:cNvPr>
          <p:cNvGrpSpPr/>
          <p:nvPr/>
        </p:nvGrpSpPr>
        <p:grpSpPr>
          <a:xfrm>
            <a:off x="2954287" y="4249763"/>
            <a:ext cx="3995788" cy="2117283"/>
            <a:chOff x="3182626" y="4362149"/>
            <a:chExt cx="3848294" cy="223492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665AD40-E97A-4A96-8999-E94C15618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2627" y="4362149"/>
              <a:ext cx="3848293" cy="747659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D8FB96-4F4B-5DD0-D1FE-79EF03909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2626" y="5003535"/>
              <a:ext cx="3848294" cy="1593535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7BC37A-14C3-56CA-3A15-96217CD53834}"/>
              </a:ext>
            </a:extLst>
          </p:cNvPr>
          <p:cNvSpPr/>
          <p:nvPr/>
        </p:nvSpPr>
        <p:spPr>
          <a:xfrm>
            <a:off x="157316" y="4533980"/>
            <a:ext cx="284777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8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8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장동열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기자</a:t>
            </a:r>
            <a:r>
              <a:rPr lang="en-US" altLang="ko-KR" sz="8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“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친환경 수소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저상버스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발주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처음 도입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(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뉴스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1), 2023-02-22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6A14C2-E2A3-421C-C7C0-BEF5F3F9C6FF}"/>
              </a:ext>
            </a:extLst>
          </p:cNvPr>
          <p:cNvSpPr/>
          <p:nvPr/>
        </p:nvSpPr>
        <p:spPr>
          <a:xfrm>
            <a:off x="2931440" y="6367046"/>
            <a:ext cx="34916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8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8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800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이호범</a:t>
            </a:r>
            <a:r>
              <a:rPr lang="ko-KR" altLang="en-US" sz="8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기자</a:t>
            </a:r>
            <a:r>
              <a:rPr lang="en-US" altLang="ko-KR" sz="8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“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수소버스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시간당 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충전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대용량 충전소 구축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한국경제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2023-05-22</a:t>
            </a:r>
            <a:endParaRPr lang="en-US" altLang="ko-KR" sz="80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30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6" y="1144491"/>
            <a:ext cx="11887200" cy="53742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983379"/>
            <a:ext cx="3883743" cy="375260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서비스와의 차별성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래픽 14" descr="조금 굽은 화살표 단색으로 채워진">
            <a:extLst>
              <a:ext uri="{FF2B5EF4-FFF2-40B4-BE49-F238E27FC236}">
                <a16:creationId xmlns:a16="http://schemas.microsoft.com/office/drawing/2014/main" id="{CF58E576-ED1C-C5DF-C751-573625B32D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4957" y="2998968"/>
            <a:ext cx="1063363" cy="914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11087"/>
          <a:stretch/>
        </p:blipFill>
        <p:spPr>
          <a:xfrm>
            <a:off x="276602" y="1710638"/>
            <a:ext cx="4580814" cy="4248000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788" y="3790325"/>
            <a:ext cx="4202696" cy="1888168"/>
          </a:xfrm>
          <a:prstGeom prst="rect">
            <a:avLst/>
          </a:prstGeom>
          <a:ln w="25400">
            <a:solidFill>
              <a:srgbClr val="112949"/>
            </a:solidFill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8D5B5B6-586B-B66B-12F6-3716E939406A}"/>
              </a:ext>
            </a:extLst>
          </p:cNvPr>
          <p:cNvGrpSpPr/>
          <p:nvPr/>
        </p:nvGrpSpPr>
        <p:grpSpPr>
          <a:xfrm>
            <a:off x="7045446" y="2301745"/>
            <a:ext cx="4504207" cy="2721798"/>
            <a:chOff x="285750" y="1042987"/>
            <a:chExt cx="5505450" cy="34360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CD6E6E-CF1D-0AA8-D47F-551E7B4EF543}"/>
                </a:ext>
              </a:extLst>
            </p:cNvPr>
            <p:cNvSpPr/>
            <p:nvPr/>
          </p:nvSpPr>
          <p:spPr>
            <a:xfrm>
              <a:off x="285750" y="1323977"/>
              <a:ext cx="5505450" cy="31550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CEE427D-F973-FBA3-3374-5CBC9143FA5F}"/>
                </a:ext>
              </a:extLst>
            </p:cNvPr>
            <p:cNvSpPr/>
            <p:nvPr/>
          </p:nvSpPr>
          <p:spPr>
            <a:xfrm>
              <a:off x="471487" y="1438275"/>
              <a:ext cx="5133975" cy="2790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탄소중립 실천을 위해 친환경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스마트 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모빌리티를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이용하는 시민들에게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마일리지 지급과 같은 혜택을 제공해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친환경 대중교통 이용율을 높여 스마트</a:t>
              </a: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그린 시티로의 도약 기여</a:t>
              </a:r>
            </a:p>
          </p:txBody>
        </p:sp>
        <p:sp>
          <p:nvSpPr>
            <p:cNvPr id="31" name="사각형: 둥근 모서리 5">
              <a:extLst>
                <a:ext uri="{FF2B5EF4-FFF2-40B4-BE49-F238E27FC236}">
                  <a16:creationId xmlns:a16="http://schemas.microsoft.com/office/drawing/2014/main" id="{30382B9C-A9E8-E6F0-00E5-0D2754855E57}"/>
                </a:ext>
              </a:extLst>
            </p:cNvPr>
            <p:cNvSpPr/>
            <p:nvPr/>
          </p:nvSpPr>
          <p:spPr>
            <a:xfrm>
              <a:off x="1119186" y="1042987"/>
              <a:ext cx="3838575" cy="561975"/>
            </a:xfrm>
            <a:prstGeom prst="roundRect">
              <a:avLst>
                <a:gd name="adj" fmla="val 4378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시민 참여형 친환경 정책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61B958-B41C-57A2-FB80-5F00D0E179D6}"/>
              </a:ext>
            </a:extLst>
          </p:cNvPr>
          <p:cNvSpPr/>
          <p:nvPr/>
        </p:nvSpPr>
        <p:spPr>
          <a:xfrm>
            <a:off x="217610" y="6037142"/>
            <a:ext cx="39966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최형순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기자 세종시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탄소중립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녹색성장 기본계획 수립 방안 모색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충청뉴스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2023-08-24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42E2FB-0BD2-04F5-F7F5-69395F28CEA0}"/>
              </a:ext>
            </a:extLst>
          </p:cNvPr>
          <p:cNvSpPr/>
          <p:nvPr/>
        </p:nvSpPr>
        <p:spPr>
          <a:xfrm>
            <a:off x="4867248" y="5751593"/>
            <a:ext cx="33121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최형순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기자 세종시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시민과 함께 탄소중립실천 나서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충청뉴스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2023-04-24</a:t>
            </a:r>
            <a:endParaRPr lang="en-US" altLang="ko-K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3E961B6-8346-D5A0-0C46-0801BE51DC32}"/>
              </a:ext>
            </a:extLst>
          </p:cNvPr>
          <p:cNvCxnSpPr>
            <a:cxnSpLocks/>
          </p:cNvCxnSpPr>
          <p:nvPr/>
        </p:nvCxnSpPr>
        <p:spPr>
          <a:xfrm>
            <a:off x="398207" y="6740916"/>
            <a:ext cx="11395587" cy="0"/>
          </a:xfrm>
          <a:prstGeom prst="line">
            <a:avLst/>
          </a:prstGeom>
          <a:ln w="34925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B7807-9321-67F9-FFAD-3EFA05347458}"/>
              </a:ext>
            </a:extLst>
          </p:cNvPr>
          <p:cNvSpPr/>
          <p:nvPr/>
        </p:nvSpPr>
        <p:spPr>
          <a:xfrm>
            <a:off x="23612" y="43629"/>
            <a:ext cx="83086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</a:t>
            </a:r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서비스와의 차별성 및 독창성</a:t>
            </a:r>
            <a:endParaRPr lang="en-US" altLang="ko-KR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37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301D7-131D-4BFC-2A30-3DB5AFC25E05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A693BC-F579-8C0D-0BCF-20B28B5E920F}"/>
              </a:ext>
            </a:extLst>
          </p:cNvPr>
          <p:cNvSpPr/>
          <p:nvPr/>
        </p:nvSpPr>
        <p:spPr>
          <a:xfrm>
            <a:off x="673844" y="1366686"/>
            <a:ext cx="10844311" cy="904874"/>
          </a:xfrm>
          <a:prstGeom prst="rect">
            <a:avLst/>
          </a:prstGeom>
          <a:noFill/>
        </p:spPr>
        <p:txBody>
          <a:bodyPr/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317BEF5-0EED-7D1E-078D-84D252B5FF31}"/>
              </a:ext>
            </a:extLst>
          </p:cNvPr>
          <p:cNvSpPr/>
          <p:nvPr/>
        </p:nvSpPr>
        <p:spPr>
          <a:xfrm>
            <a:off x="678874" y="1366686"/>
            <a:ext cx="2928175" cy="904874"/>
          </a:xfrm>
          <a:custGeom>
            <a:avLst/>
            <a:gdLst>
              <a:gd name="connsiteX0" fmla="*/ 0 w 2928175"/>
              <a:gd name="connsiteY0" fmla="*/ 0 h 904874"/>
              <a:gd name="connsiteX1" fmla="*/ 2475738 w 2928175"/>
              <a:gd name="connsiteY1" fmla="*/ 0 h 904874"/>
              <a:gd name="connsiteX2" fmla="*/ 2928175 w 2928175"/>
              <a:gd name="connsiteY2" fmla="*/ 452437 h 904874"/>
              <a:gd name="connsiteX3" fmla="*/ 2475738 w 2928175"/>
              <a:gd name="connsiteY3" fmla="*/ 904874 h 904874"/>
              <a:gd name="connsiteX4" fmla="*/ 0 w 2928175"/>
              <a:gd name="connsiteY4" fmla="*/ 904874 h 904874"/>
              <a:gd name="connsiteX5" fmla="*/ 452437 w 2928175"/>
              <a:gd name="connsiteY5" fmla="*/ 452437 h 904874"/>
              <a:gd name="connsiteX6" fmla="*/ 0 w 2928175"/>
              <a:gd name="connsiteY6" fmla="*/ 0 h 9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8175" h="904874">
                <a:moveTo>
                  <a:pt x="0" y="0"/>
                </a:moveTo>
                <a:lnTo>
                  <a:pt x="2475738" y="0"/>
                </a:lnTo>
                <a:lnTo>
                  <a:pt x="2928175" y="452437"/>
                </a:lnTo>
                <a:lnTo>
                  <a:pt x="2475738" y="904874"/>
                </a:lnTo>
                <a:lnTo>
                  <a:pt x="0" y="904874"/>
                </a:lnTo>
                <a:lnTo>
                  <a:pt x="452437" y="452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6445" tIns="21336" rIns="473773" bIns="21336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50E59C8B-8541-B6F0-CEBF-DF8CD5EEADF0}"/>
              </a:ext>
            </a:extLst>
          </p:cNvPr>
          <p:cNvSpPr/>
          <p:nvPr/>
        </p:nvSpPr>
        <p:spPr>
          <a:xfrm>
            <a:off x="3314232" y="1366686"/>
            <a:ext cx="2928175" cy="904874"/>
          </a:xfrm>
          <a:custGeom>
            <a:avLst/>
            <a:gdLst>
              <a:gd name="connsiteX0" fmla="*/ 0 w 2928175"/>
              <a:gd name="connsiteY0" fmla="*/ 0 h 904874"/>
              <a:gd name="connsiteX1" fmla="*/ 2475738 w 2928175"/>
              <a:gd name="connsiteY1" fmla="*/ 0 h 904874"/>
              <a:gd name="connsiteX2" fmla="*/ 2928175 w 2928175"/>
              <a:gd name="connsiteY2" fmla="*/ 452437 h 904874"/>
              <a:gd name="connsiteX3" fmla="*/ 2475738 w 2928175"/>
              <a:gd name="connsiteY3" fmla="*/ 904874 h 904874"/>
              <a:gd name="connsiteX4" fmla="*/ 0 w 2928175"/>
              <a:gd name="connsiteY4" fmla="*/ 904874 h 904874"/>
              <a:gd name="connsiteX5" fmla="*/ 452437 w 2928175"/>
              <a:gd name="connsiteY5" fmla="*/ 452437 h 904874"/>
              <a:gd name="connsiteX6" fmla="*/ 0 w 2928175"/>
              <a:gd name="connsiteY6" fmla="*/ 0 h 9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8175" h="904874">
                <a:moveTo>
                  <a:pt x="0" y="0"/>
                </a:moveTo>
                <a:lnTo>
                  <a:pt x="2475738" y="0"/>
                </a:lnTo>
                <a:lnTo>
                  <a:pt x="2928175" y="452437"/>
                </a:lnTo>
                <a:lnTo>
                  <a:pt x="2475738" y="904874"/>
                </a:lnTo>
                <a:lnTo>
                  <a:pt x="0" y="904874"/>
                </a:lnTo>
                <a:lnTo>
                  <a:pt x="452437" y="452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6445" tIns="21336" rIns="473773" bIns="21336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1600" kern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ko-KR" altLang="en-US" sz="16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86D7347-CB2C-C742-7235-E7C905686DA9}"/>
              </a:ext>
            </a:extLst>
          </p:cNvPr>
          <p:cNvSpPr/>
          <p:nvPr/>
        </p:nvSpPr>
        <p:spPr>
          <a:xfrm>
            <a:off x="5949590" y="1366686"/>
            <a:ext cx="2928175" cy="904874"/>
          </a:xfrm>
          <a:custGeom>
            <a:avLst/>
            <a:gdLst>
              <a:gd name="connsiteX0" fmla="*/ 0 w 2928175"/>
              <a:gd name="connsiteY0" fmla="*/ 0 h 904874"/>
              <a:gd name="connsiteX1" fmla="*/ 2475738 w 2928175"/>
              <a:gd name="connsiteY1" fmla="*/ 0 h 904874"/>
              <a:gd name="connsiteX2" fmla="*/ 2928175 w 2928175"/>
              <a:gd name="connsiteY2" fmla="*/ 452437 h 904874"/>
              <a:gd name="connsiteX3" fmla="*/ 2475738 w 2928175"/>
              <a:gd name="connsiteY3" fmla="*/ 904874 h 904874"/>
              <a:gd name="connsiteX4" fmla="*/ 0 w 2928175"/>
              <a:gd name="connsiteY4" fmla="*/ 904874 h 904874"/>
              <a:gd name="connsiteX5" fmla="*/ 452437 w 2928175"/>
              <a:gd name="connsiteY5" fmla="*/ 452437 h 904874"/>
              <a:gd name="connsiteX6" fmla="*/ 0 w 2928175"/>
              <a:gd name="connsiteY6" fmla="*/ 0 h 9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8175" h="904874">
                <a:moveTo>
                  <a:pt x="0" y="0"/>
                </a:moveTo>
                <a:lnTo>
                  <a:pt x="2475738" y="0"/>
                </a:lnTo>
                <a:lnTo>
                  <a:pt x="2928175" y="452437"/>
                </a:lnTo>
                <a:lnTo>
                  <a:pt x="2475738" y="904874"/>
                </a:lnTo>
                <a:lnTo>
                  <a:pt x="0" y="904874"/>
                </a:lnTo>
                <a:lnTo>
                  <a:pt x="452437" y="452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6445" tIns="21336" rIns="473773" bIns="21336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77B1D52-0E6F-0FAD-C26E-A3682B7D4BDC}"/>
              </a:ext>
            </a:extLst>
          </p:cNvPr>
          <p:cNvSpPr/>
          <p:nvPr/>
        </p:nvSpPr>
        <p:spPr>
          <a:xfrm>
            <a:off x="8584948" y="1366686"/>
            <a:ext cx="2928175" cy="904874"/>
          </a:xfrm>
          <a:custGeom>
            <a:avLst/>
            <a:gdLst>
              <a:gd name="connsiteX0" fmla="*/ 0 w 2928175"/>
              <a:gd name="connsiteY0" fmla="*/ 0 h 904874"/>
              <a:gd name="connsiteX1" fmla="*/ 2475738 w 2928175"/>
              <a:gd name="connsiteY1" fmla="*/ 0 h 904874"/>
              <a:gd name="connsiteX2" fmla="*/ 2928175 w 2928175"/>
              <a:gd name="connsiteY2" fmla="*/ 452437 h 904874"/>
              <a:gd name="connsiteX3" fmla="*/ 2475738 w 2928175"/>
              <a:gd name="connsiteY3" fmla="*/ 904874 h 904874"/>
              <a:gd name="connsiteX4" fmla="*/ 0 w 2928175"/>
              <a:gd name="connsiteY4" fmla="*/ 904874 h 904874"/>
              <a:gd name="connsiteX5" fmla="*/ 452437 w 2928175"/>
              <a:gd name="connsiteY5" fmla="*/ 452437 h 904874"/>
              <a:gd name="connsiteX6" fmla="*/ 0 w 2928175"/>
              <a:gd name="connsiteY6" fmla="*/ 0 h 9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8175" h="904874">
                <a:moveTo>
                  <a:pt x="0" y="0"/>
                </a:moveTo>
                <a:lnTo>
                  <a:pt x="2475738" y="0"/>
                </a:lnTo>
                <a:lnTo>
                  <a:pt x="2928175" y="452437"/>
                </a:lnTo>
                <a:lnTo>
                  <a:pt x="2475738" y="904874"/>
                </a:lnTo>
                <a:lnTo>
                  <a:pt x="0" y="904874"/>
                </a:lnTo>
                <a:lnTo>
                  <a:pt x="452437" y="452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6445" tIns="21336" rIns="473773" bIns="21336" numCol="1" spcCol="1270" anchor="ctr" anchorCtr="0">
            <a:noAutofit/>
          </a:bodyPr>
          <a:lstStyle/>
          <a:p>
            <a:pPr marL="0" lvl="0" indent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해석</a:t>
            </a:r>
            <a:r>
              <a:rPr lang="en-US" altLang="ko-KR" sz="1600" kern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(Result)</a:t>
            </a:r>
            <a:endParaRPr lang="ko-KR" altLang="en-US" sz="16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AD501A-3CF2-3BCC-1C34-B89F172792BC}"/>
              </a:ext>
            </a:extLst>
          </p:cNvPr>
          <p:cNvGrpSpPr/>
          <p:nvPr/>
        </p:nvGrpSpPr>
        <p:grpSpPr>
          <a:xfrm>
            <a:off x="889636" y="2487560"/>
            <a:ext cx="2424596" cy="3982066"/>
            <a:chOff x="923729" y="1438275"/>
            <a:chExt cx="3433665" cy="500917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2B8D4F3-9B51-B47A-6A04-329C74040638}"/>
                </a:ext>
              </a:extLst>
            </p:cNvPr>
            <p:cNvSpPr/>
            <p:nvPr/>
          </p:nvSpPr>
          <p:spPr>
            <a:xfrm>
              <a:off x="923729" y="1438275"/>
              <a:ext cx="3433665" cy="5009178"/>
            </a:xfrm>
            <a:prstGeom prst="roundRect">
              <a:avLst>
                <a:gd name="adj" fmla="val 13061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F833B37-A9C9-B0F1-FD4D-61599443001E}"/>
                </a:ext>
              </a:extLst>
            </p:cNvPr>
            <p:cNvSpPr/>
            <p:nvPr/>
          </p:nvSpPr>
          <p:spPr>
            <a:xfrm>
              <a:off x="1153882" y="1599715"/>
              <a:ext cx="2973358" cy="4686300"/>
            </a:xfrm>
            <a:prstGeom prst="roundRect">
              <a:avLst>
                <a:gd name="adj" fmla="val 115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공공데이터 포털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국가교통정보센터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에서 월별 평균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교통량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인구 분포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온실가스 배출량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주요 시설 위치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B5BB4C-F2B3-7053-6AC3-3CC72D679C3B}"/>
              </a:ext>
            </a:extLst>
          </p:cNvPr>
          <p:cNvGrpSpPr/>
          <p:nvPr/>
        </p:nvGrpSpPr>
        <p:grpSpPr>
          <a:xfrm>
            <a:off x="3524994" y="2487560"/>
            <a:ext cx="2424596" cy="3982066"/>
            <a:chOff x="923729" y="1438275"/>
            <a:chExt cx="3433665" cy="500917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CDEE5B5-D30F-5FB3-2368-A298473DC12D}"/>
                </a:ext>
              </a:extLst>
            </p:cNvPr>
            <p:cNvSpPr/>
            <p:nvPr/>
          </p:nvSpPr>
          <p:spPr>
            <a:xfrm>
              <a:off x="923729" y="1438275"/>
              <a:ext cx="3433665" cy="5009178"/>
            </a:xfrm>
            <a:prstGeom prst="roundRect">
              <a:avLst>
                <a:gd name="adj" fmla="val 13061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785894D-AF58-CE03-F803-A9DA48AB8970}"/>
                </a:ext>
              </a:extLst>
            </p:cNvPr>
            <p:cNvSpPr/>
            <p:nvPr/>
          </p:nvSpPr>
          <p:spPr>
            <a:xfrm>
              <a:off x="1153882" y="1599714"/>
              <a:ext cx="2973358" cy="4686300"/>
            </a:xfrm>
            <a:prstGeom prst="roundRect">
              <a:avLst>
                <a:gd name="adj" fmla="val 115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분석을 위해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데이터의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이상치와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결측치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확인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및 정제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시각화 진행 후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변수를 선정하고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통계적 가설을 정의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CD9877-4C4D-0EF0-7481-C22D64337E44}"/>
              </a:ext>
            </a:extLst>
          </p:cNvPr>
          <p:cNvGrpSpPr/>
          <p:nvPr/>
        </p:nvGrpSpPr>
        <p:grpSpPr>
          <a:xfrm>
            <a:off x="6160352" y="2487560"/>
            <a:ext cx="2424596" cy="3982066"/>
            <a:chOff x="923729" y="1438275"/>
            <a:chExt cx="3433665" cy="500917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143680A-D29B-F6E9-7D99-0184471E0B2D}"/>
                </a:ext>
              </a:extLst>
            </p:cNvPr>
            <p:cNvSpPr/>
            <p:nvPr/>
          </p:nvSpPr>
          <p:spPr>
            <a:xfrm>
              <a:off x="923729" y="1438275"/>
              <a:ext cx="3433665" cy="5009178"/>
            </a:xfrm>
            <a:prstGeom prst="roundRect">
              <a:avLst>
                <a:gd name="adj" fmla="val 13061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D19032C-7909-651D-0677-2BE04DEC1E59}"/>
                </a:ext>
              </a:extLst>
            </p:cNvPr>
            <p:cNvSpPr/>
            <p:nvPr/>
          </p:nvSpPr>
          <p:spPr>
            <a:xfrm>
              <a:off x="1153882" y="1599714"/>
              <a:ext cx="2973358" cy="4686300"/>
            </a:xfrm>
            <a:prstGeom prst="roundRect">
              <a:avLst>
                <a:gd name="adj" fmla="val 115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분석 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</a:t>
              </a:r>
              <a:r>
                <a:rPr lang="en-US" altLang="ko-KR" sz="1400" dirty="0">
                  <a:solidFill>
                    <a:srgbClr val="FFCC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en-US" altLang="ko-KR" sz="1400" dirty="0" err="1">
                  <a:solidFill>
                    <a:srgbClr val="FFCC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Tensorflow</a:t>
              </a:r>
              <a:r>
                <a:rPr lang="en-US" altLang="ko-KR" sz="1400" dirty="0">
                  <a:solidFill>
                    <a:srgbClr val="FFCC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활용해 인구 데이터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차량 및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교통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분석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에코 마일리지 도입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이후 배기가스 배출 및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에너지 사용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증감률 분석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5188CA-CBED-7491-2579-F16D5BB695BD}"/>
              </a:ext>
            </a:extLst>
          </p:cNvPr>
          <p:cNvGrpSpPr/>
          <p:nvPr/>
        </p:nvGrpSpPr>
        <p:grpSpPr>
          <a:xfrm>
            <a:off x="8795710" y="2487560"/>
            <a:ext cx="2424596" cy="3982066"/>
            <a:chOff x="923729" y="1438275"/>
            <a:chExt cx="3433665" cy="500917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3C99366-C298-FF18-07C9-986B199BBCB4}"/>
                </a:ext>
              </a:extLst>
            </p:cNvPr>
            <p:cNvSpPr/>
            <p:nvPr/>
          </p:nvSpPr>
          <p:spPr>
            <a:xfrm>
              <a:off x="923729" y="1438275"/>
              <a:ext cx="3433665" cy="5009178"/>
            </a:xfrm>
            <a:prstGeom prst="roundRect">
              <a:avLst>
                <a:gd name="adj" fmla="val 13061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C0C76E3-6ACE-E1EB-EA02-828EBD6357AF}"/>
                </a:ext>
              </a:extLst>
            </p:cNvPr>
            <p:cNvSpPr/>
            <p:nvPr/>
          </p:nvSpPr>
          <p:spPr>
            <a:xfrm>
              <a:off x="1153882" y="1599714"/>
              <a:ext cx="2973358" cy="4686300"/>
            </a:xfrm>
            <a:prstGeom prst="roundRect">
              <a:avLst>
                <a:gd name="adj" fmla="val 115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QGIS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 통한 지리 데이터와 통계 및</a:t>
              </a:r>
              <a:r>
                <a:rPr lang="en-US" altLang="ko-KR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머신러닝을</a:t>
              </a: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활용해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도출한 결과를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바탕으로 스테이션 </a:t>
              </a:r>
              <a:endPara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입지 후보군을 선정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5980D9F-AD66-CA4B-08D0-BBFF2C5AB6DC}"/>
              </a:ext>
            </a:extLst>
          </p:cNvPr>
          <p:cNvCxnSpPr>
            <a:cxnSpLocks/>
          </p:cNvCxnSpPr>
          <p:nvPr/>
        </p:nvCxnSpPr>
        <p:spPr>
          <a:xfrm>
            <a:off x="518370" y="6659800"/>
            <a:ext cx="11155259" cy="0"/>
          </a:xfrm>
          <a:prstGeom prst="line">
            <a:avLst/>
          </a:prstGeom>
          <a:ln w="38100">
            <a:solidFill>
              <a:srgbClr val="112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74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31AA52-9523-320B-9303-1B39323A004A}"/>
              </a:ext>
            </a:extLst>
          </p:cNvPr>
          <p:cNvSpPr/>
          <p:nvPr/>
        </p:nvSpPr>
        <p:spPr>
          <a:xfrm>
            <a:off x="0" y="0"/>
            <a:ext cx="12192000" cy="904875"/>
          </a:xfrm>
          <a:prstGeom prst="rect">
            <a:avLst/>
          </a:prstGeom>
          <a:solidFill>
            <a:srgbClr val="112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DC9BA8-2047-590D-25BD-EE4403F649F9}"/>
              </a:ext>
            </a:extLst>
          </p:cNvPr>
          <p:cNvGrpSpPr/>
          <p:nvPr/>
        </p:nvGrpSpPr>
        <p:grpSpPr>
          <a:xfrm>
            <a:off x="9522575" y="252382"/>
            <a:ext cx="2362141" cy="409338"/>
            <a:chOff x="9522575" y="252382"/>
            <a:chExt cx="2362141" cy="4093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90D974-FF2A-F761-8E96-2DCF8B7F244F}"/>
                </a:ext>
              </a:extLst>
            </p:cNvPr>
            <p:cNvSpPr/>
            <p:nvPr/>
          </p:nvSpPr>
          <p:spPr>
            <a:xfrm>
              <a:off x="9522575" y="261610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2A1D8B-3EA9-79DD-0D32-BBD480AD5F08}"/>
                </a:ext>
              </a:extLst>
            </p:cNvPr>
            <p:cNvSpPr/>
            <p:nvPr/>
          </p:nvSpPr>
          <p:spPr>
            <a:xfrm>
              <a:off x="10291644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본론</a:t>
              </a:r>
              <a:endPara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D18610-522B-EF95-D835-E94B240A33C9}"/>
                </a:ext>
              </a:extLst>
            </p:cNvPr>
            <p:cNvSpPr/>
            <p:nvPr/>
          </p:nvSpPr>
          <p:spPr>
            <a:xfrm>
              <a:off x="10998286" y="252382"/>
              <a:ext cx="8864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0" cap="none" spc="0" dirty="0">
                  <a:ln w="0"/>
                  <a:solidFill>
                    <a:schemeClr val="bg1">
                      <a:alpha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2000" b="0" cap="none" spc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60BB93-1781-B598-6C57-61AD1FCEEC59}"/>
              </a:ext>
            </a:extLst>
          </p:cNvPr>
          <p:cNvSpPr/>
          <p:nvPr/>
        </p:nvSpPr>
        <p:spPr>
          <a:xfrm>
            <a:off x="157315" y="1268361"/>
            <a:ext cx="11847871" cy="54911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448376-E1AB-A639-F016-B0054CB56F63}"/>
              </a:ext>
            </a:extLst>
          </p:cNvPr>
          <p:cNvSpPr/>
          <p:nvPr/>
        </p:nvSpPr>
        <p:spPr>
          <a:xfrm>
            <a:off x="471947" y="980588"/>
            <a:ext cx="4208208" cy="550606"/>
          </a:xfrm>
          <a:prstGeom prst="rect">
            <a:avLst/>
          </a:prstGeom>
          <a:solidFill>
            <a:srgbClr val="1129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시계열분석으로 세종시 </a:t>
            </a:r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 예측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C4D7EB8-AA46-7E06-4364-BD657A0B1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4" y="2396996"/>
            <a:ext cx="4336625" cy="2163097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19B486-62FB-93FB-1331-08956DE73FFB}"/>
              </a:ext>
            </a:extLst>
          </p:cNvPr>
          <p:cNvSpPr/>
          <p:nvPr/>
        </p:nvSpPr>
        <p:spPr>
          <a:xfrm>
            <a:off x="48067" y="1794026"/>
            <a:ext cx="485505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세종 통계 포털에서 인구추이 현황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년도부터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년도까지 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CC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필터링 후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Load, </a:t>
            </a: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결측치는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수기 계산 후 일부 정제처리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CC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래픽 11" descr="돌아가기 단색으로 채워진">
            <a:extLst>
              <a:ext uri="{FF2B5EF4-FFF2-40B4-BE49-F238E27FC236}">
                <a16:creationId xmlns:a16="http://schemas.microsoft.com/office/drawing/2014/main" id="{DB15C572-5748-B877-D330-F7E1C2B51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546468" y="3893091"/>
            <a:ext cx="914400" cy="670497"/>
          </a:xfrm>
          <a:prstGeom prst="rect">
            <a:avLst/>
          </a:prstGeom>
        </p:spPr>
      </p:pic>
      <p:pic>
        <p:nvPicPr>
          <p:cNvPr id="14" name="그림 1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84387814-DC66-3C65-3989-BC57E99E6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82" y="1438989"/>
            <a:ext cx="6449961" cy="2327047"/>
          </a:xfrm>
          <a:prstGeom prst="rect">
            <a:avLst/>
          </a:prstGeom>
          <a:ln w="25400">
            <a:solidFill>
              <a:schemeClr val="accent1">
                <a:shade val="15000"/>
              </a:schemeClr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35D8A1-5ABD-1154-D416-E764BEB89F2A}"/>
              </a:ext>
            </a:extLst>
          </p:cNvPr>
          <p:cNvGrpSpPr/>
          <p:nvPr/>
        </p:nvGrpSpPr>
        <p:grpSpPr>
          <a:xfrm>
            <a:off x="5448166" y="4060724"/>
            <a:ext cx="6169812" cy="2139526"/>
            <a:chOff x="285750" y="1042988"/>
            <a:chExt cx="5505450" cy="20716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D1BD08-021B-D381-C944-9D47291E15E0}"/>
                </a:ext>
              </a:extLst>
            </p:cNvPr>
            <p:cNvSpPr/>
            <p:nvPr/>
          </p:nvSpPr>
          <p:spPr>
            <a:xfrm>
              <a:off x="285750" y="1323976"/>
              <a:ext cx="5505450" cy="179070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분석 예측 결과 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18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년도부터 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22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 까지는 지속적인 인구 성장이 확인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다만 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23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년도부터 인구 성장이 감소해 특별한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이슈가 없는 이상 </a:t>
              </a:r>
              <a:endPara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감소하는 추세로 들어설 것으로 </a:t>
              </a:r>
              <a:r>
                <a:rPr lang="ko-KR" altLang="en-US" sz="12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보여짐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또한 데이터 분석을 위해서는 방대한 양의 데이터가 필요하고 해당 모델은 신뢰성 있는</a:t>
              </a:r>
              <a:endPara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예측을 할 수 있는 만큼의 데이터를 수집하기에는 한계가 있음</a:t>
              </a:r>
              <a:r>
                <a: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endPara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따라서 해당 모델의 분석 결과는 더 많은 인구 데이터를 활용해 시계열 분석을 할 수 있다는 </a:t>
              </a:r>
              <a:endParaRPr lang="en-US" altLang="ko-KR" sz="1200" dirty="0"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가능성과 근거로 활용될 수는 있어도 신뢰성 있는 결과라고 판단하기 어렵다고 인지해야 할 것</a:t>
              </a:r>
              <a:r>
                <a:rPr lang="en-US" altLang="ko-KR" sz="1200" dirty="0">
                  <a:highlight>
                    <a:srgbClr val="FFCC00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1200" dirty="0">
                <a:highlight>
                  <a:srgbClr val="FFCC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190F3F1-3E05-368B-30E1-30C3B76C205A}"/>
                </a:ext>
              </a:extLst>
            </p:cNvPr>
            <p:cNvSpPr/>
            <p:nvPr/>
          </p:nvSpPr>
          <p:spPr>
            <a:xfrm>
              <a:off x="1119186" y="1042988"/>
              <a:ext cx="3838575" cy="461991"/>
            </a:xfrm>
            <a:prstGeom prst="roundRect">
              <a:avLst>
                <a:gd name="adj" fmla="val 4378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분석 결과</a:t>
              </a: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A2802D23-714D-0CBB-BB0B-7189E3C51AFE}"/>
              </a:ext>
            </a:extLst>
          </p:cNvPr>
          <p:cNvSpPr/>
          <p:nvPr/>
        </p:nvSpPr>
        <p:spPr>
          <a:xfrm>
            <a:off x="9522575" y="1877961"/>
            <a:ext cx="1951670" cy="63909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AC35EC-8945-B340-C6F1-79C80F6F2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1716"/>
              </p:ext>
            </p:extLst>
          </p:nvPr>
        </p:nvGraphicFramePr>
        <p:xfrm>
          <a:off x="234289" y="4778623"/>
          <a:ext cx="5104632" cy="1421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64">
                  <a:extLst>
                    <a:ext uri="{9D8B030D-6E8A-4147-A177-3AD203B41FA5}">
                      <a16:colId xmlns:a16="http://schemas.microsoft.com/office/drawing/2014/main" val="3980324080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1190352883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22648546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144054771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2044112440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1724006069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3067030133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395681112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2623762431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2717014539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2584862986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2155989224"/>
                    </a:ext>
                  </a:extLst>
                </a:gridCol>
                <a:gridCol w="392664">
                  <a:extLst>
                    <a:ext uri="{9D8B030D-6E8A-4147-A177-3AD203B41FA5}">
                      <a16:colId xmlns:a16="http://schemas.microsoft.com/office/drawing/2014/main" val="4071864012"/>
                    </a:ext>
                  </a:extLst>
                </a:gridCol>
              </a:tblGrid>
              <a:tr h="446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시점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세대수합계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남자</a:t>
                      </a:r>
                      <a:endParaRPr lang="en-US" altLang="ko-KR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여자</a:t>
                      </a:r>
                      <a:endParaRPr lang="en-US" altLang="ko-KR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총인구합계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내국인남자</a:t>
                      </a:r>
                      <a:endParaRPr lang="en-US" altLang="ko-KR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내국인여자</a:t>
                      </a:r>
                      <a:endParaRPr lang="en-US" altLang="ko-KR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내국인합계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외국인남자</a:t>
                      </a:r>
                      <a:endParaRPr lang="en-US" altLang="ko-KR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외국인여자</a:t>
                      </a:r>
                      <a:endParaRPr lang="en-US" altLang="ko-KR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외국인합계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</a:t>
                      </a:r>
                      <a:endParaRPr lang="en-US" altLang="ko-KR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밀도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면적</a:t>
                      </a:r>
                    </a:p>
                  </a:txBody>
                  <a:tcPr marL="70169" marR="70169" marT="35084" marB="35084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89793"/>
                  </a:ext>
                </a:extLst>
              </a:tr>
              <a:tr h="258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110573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143691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143594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287285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141253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141945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283198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465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extLst>
                  <a:ext uri="{0D108BD9-81ED-4DB2-BD59-A6C34878D82A}">
                    <a16:rowId xmlns:a16="http://schemas.microsoft.com/office/drawing/2014/main" val="1273082314"/>
                  </a:ext>
                </a:extLst>
              </a:tr>
              <a:tr h="258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02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112343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146037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146171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292208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143601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144478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288079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1693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4129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extLst>
                  <a:ext uri="{0D108BD9-81ED-4DB2-BD59-A6C34878D82A}">
                    <a16:rowId xmlns:a16="http://schemas.microsoft.com/office/drawing/2014/main" val="1407185909"/>
                  </a:ext>
                </a:extLst>
              </a:tr>
              <a:tr h="258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03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113853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147760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147697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295457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145235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145947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291182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4275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465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47" marR="5847" marT="5847" marB="0" anchor="ctr"/>
                </a:tc>
                <a:extLst>
                  <a:ext uri="{0D108BD9-81ED-4DB2-BD59-A6C34878D82A}">
                    <a16:rowId xmlns:a16="http://schemas.microsoft.com/office/drawing/2014/main" val="3640593622"/>
                  </a:ext>
                </a:extLst>
              </a:tr>
              <a:tr h="201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70169" marR="70169" marT="35084" marB="35084"/>
                </a:tc>
                <a:extLst>
                  <a:ext uri="{0D108BD9-81ED-4DB2-BD59-A6C34878D82A}">
                    <a16:rowId xmlns:a16="http://schemas.microsoft.com/office/drawing/2014/main" val="1889063105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5FBDDD-5093-B7E8-1515-059E67052BA9}"/>
              </a:ext>
            </a:extLst>
          </p:cNvPr>
          <p:cNvSpPr/>
          <p:nvPr/>
        </p:nvSpPr>
        <p:spPr>
          <a:xfrm>
            <a:off x="1621207" y="6379601"/>
            <a:ext cx="6356227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시간의 흐름에 따라 관찰된 값으로 시계열 데이터의 분석을 통해 미래의 값을 예측하고 경향</a:t>
            </a:r>
            <a:r>
              <a:rPr lang="en-US" altLang="ko-KR" sz="10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주기</a:t>
            </a:r>
            <a:r>
              <a:rPr lang="en-US" altLang="ko-KR" sz="10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계절성 등을 파악</a:t>
            </a:r>
          </a:p>
          <a:p>
            <a:pPr algn="ctr"/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C9D864-5360-D098-0929-BB460AC7A5E1}"/>
              </a:ext>
            </a:extLst>
          </p:cNvPr>
          <p:cNvSpPr/>
          <p:nvPr/>
        </p:nvSpPr>
        <p:spPr>
          <a:xfrm>
            <a:off x="378582" y="6379601"/>
            <a:ext cx="1188001" cy="276998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 분석이란</a:t>
            </a:r>
            <a:r>
              <a:rPr lang="en-US" altLang="ko-KR" sz="1100" dirty="0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1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5B0B86-614C-DF85-DDF8-E4E76D4E3FEA}"/>
              </a:ext>
            </a:extLst>
          </p:cNvPr>
          <p:cNvSpPr/>
          <p:nvPr/>
        </p:nvSpPr>
        <p:spPr>
          <a:xfrm>
            <a:off x="16904" y="98494"/>
            <a:ext cx="29065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/ </a:t>
            </a:r>
            <a:r>
              <a:rPr lang="ko-KR" alt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endParaRPr lang="en-US" altLang="ko-KR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98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3092</Words>
  <Application>Microsoft Office PowerPoint</Application>
  <PresentationFormat>와이드스크린</PresentationFormat>
  <Paragraphs>830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Vivaldi</vt:lpstr>
      <vt:lpstr>Arial</vt:lpstr>
      <vt:lpstr>Bodoni MT Black</vt:lpstr>
      <vt:lpstr>나눔고딕 ExtraBold</vt:lpstr>
      <vt:lpstr>맑은 고딕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김정훈</dc:creator>
  <cp:lastModifiedBy>김정훈</cp:lastModifiedBy>
  <cp:revision>138</cp:revision>
  <dcterms:created xsi:type="dcterms:W3CDTF">2023-09-20T00:17:35Z</dcterms:created>
  <dcterms:modified xsi:type="dcterms:W3CDTF">2023-11-10T01:17:12Z</dcterms:modified>
</cp:coreProperties>
</file>